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6" autoAdjust="0"/>
    <p:restoredTop sz="94660"/>
  </p:normalViewPr>
  <p:slideViewPr>
    <p:cSldViewPr snapToGrid="0">
      <p:cViewPr varScale="1">
        <p:scale>
          <a:sx n="93" d="100"/>
          <a:sy n="93" d="100"/>
        </p:scale>
        <p:origin x="60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8C3DFF-2BB2-4053-A526-2490B792D5B3}" type="datetimeFigureOut">
              <a:rPr lang="en-US" smtClean="0"/>
              <a:t>2/25/2026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D64B00-7718-497F-B6D6-488DEA9AF927}" type="slidenum">
              <a:rPr lang="en-US" smtClean="0"/>
              <a:t>‹#›</a:t>
            </a:fld>
            <a:endParaRPr lang="en-US" dirty="0"/>
          </a:p>
        </p:txBody>
      </p:sp>
    </p:spTree>
    <p:extLst>
      <p:ext uri="{BB962C8B-B14F-4D97-AF65-F5344CB8AC3E}">
        <p14:creationId xmlns:p14="http://schemas.microsoft.com/office/powerpoint/2010/main" val="228986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17C99-9DA4-2190-F281-D7424031A0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7923A0B-8E8B-5218-37E7-6B2AB2D06C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74A9B06-C4A0-A9D0-C982-B3155203782D}"/>
              </a:ext>
            </a:extLst>
          </p:cNvPr>
          <p:cNvSpPr>
            <a:spLocks noGrp="1"/>
          </p:cNvSpPr>
          <p:nvPr>
            <p:ph type="dt" sz="half" idx="10"/>
          </p:nvPr>
        </p:nvSpPr>
        <p:spPr/>
        <p:txBody>
          <a:bodyPr/>
          <a:lstStyle/>
          <a:p>
            <a:r>
              <a:rPr lang="en-US"/>
              <a:t>2/26/2026</a:t>
            </a:r>
            <a:endParaRPr lang="en-US" dirty="0"/>
          </a:p>
        </p:txBody>
      </p:sp>
      <p:sp>
        <p:nvSpPr>
          <p:cNvPr id="5" name="Footer Placeholder 4">
            <a:extLst>
              <a:ext uri="{FF2B5EF4-FFF2-40B4-BE49-F238E27FC236}">
                <a16:creationId xmlns:a16="http://schemas.microsoft.com/office/drawing/2014/main" id="{088E9825-C160-347B-8C93-84E97A71228E}"/>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3C706EAC-4EC0-F750-6BC1-42D104347B1A}"/>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569870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AAF06-04D3-D321-5354-7DE99779A0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DA5001-C7E2-591B-FA88-E7352AD9CE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2949CD-D8A7-CCDB-B00A-D018145DF176}"/>
              </a:ext>
            </a:extLst>
          </p:cNvPr>
          <p:cNvSpPr>
            <a:spLocks noGrp="1"/>
          </p:cNvSpPr>
          <p:nvPr>
            <p:ph type="dt" sz="half" idx="10"/>
          </p:nvPr>
        </p:nvSpPr>
        <p:spPr/>
        <p:txBody>
          <a:bodyPr/>
          <a:lstStyle/>
          <a:p>
            <a:r>
              <a:rPr lang="en-US"/>
              <a:t>2/26/2026</a:t>
            </a:r>
            <a:endParaRPr lang="en-US" dirty="0"/>
          </a:p>
        </p:txBody>
      </p:sp>
      <p:sp>
        <p:nvSpPr>
          <p:cNvPr id="5" name="Footer Placeholder 4">
            <a:extLst>
              <a:ext uri="{FF2B5EF4-FFF2-40B4-BE49-F238E27FC236}">
                <a16:creationId xmlns:a16="http://schemas.microsoft.com/office/drawing/2014/main" id="{6ECA90EB-80FC-12DB-5D9D-79FEE4DC366F}"/>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B2EEAAAF-CDD6-A3AF-94C2-05464EA2C577}"/>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346016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4861DA-534B-C3BB-478B-4DEFE7AB034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51B8A6-A62A-D8CF-03F1-CAFF8B10D4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0D4714-3680-89BB-8585-2A6D7172F221}"/>
              </a:ext>
            </a:extLst>
          </p:cNvPr>
          <p:cNvSpPr>
            <a:spLocks noGrp="1"/>
          </p:cNvSpPr>
          <p:nvPr>
            <p:ph type="dt" sz="half" idx="10"/>
          </p:nvPr>
        </p:nvSpPr>
        <p:spPr/>
        <p:txBody>
          <a:bodyPr/>
          <a:lstStyle/>
          <a:p>
            <a:r>
              <a:rPr lang="en-US"/>
              <a:t>2/26/2026</a:t>
            </a:r>
            <a:endParaRPr lang="en-US" dirty="0"/>
          </a:p>
        </p:txBody>
      </p:sp>
      <p:sp>
        <p:nvSpPr>
          <p:cNvPr id="5" name="Footer Placeholder 4">
            <a:extLst>
              <a:ext uri="{FF2B5EF4-FFF2-40B4-BE49-F238E27FC236}">
                <a16:creationId xmlns:a16="http://schemas.microsoft.com/office/drawing/2014/main" id="{EA8B3F73-79D1-F9EE-F2BD-B0686E66521C}"/>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720FCCC9-B4D3-012B-261B-902FCF24631D}"/>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3499463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8CC4-6400-853E-2712-BE131DECCD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97947E-5317-4D15-62A2-FB8B6B8272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97AF0C-166C-13D3-7A02-39766EF1EF51}"/>
              </a:ext>
            </a:extLst>
          </p:cNvPr>
          <p:cNvSpPr>
            <a:spLocks noGrp="1"/>
          </p:cNvSpPr>
          <p:nvPr>
            <p:ph type="dt" sz="half" idx="10"/>
          </p:nvPr>
        </p:nvSpPr>
        <p:spPr/>
        <p:txBody>
          <a:bodyPr/>
          <a:lstStyle/>
          <a:p>
            <a:r>
              <a:rPr lang="en-US"/>
              <a:t>2/26/2026</a:t>
            </a:r>
            <a:endParaRPr lang="en-US" dirty="0"/>
          </a:p>
        </p:txBody>
      </p:sp>
      <p:sp>
        <p:nvSpPr>
          <p:cNvPr id="5" name="Footer Placeholder 4">
            <a:extLst>
              <a:ext uri="{FF2B5EF4-FFF2-40B4-BE49-F238E27FC236}">
                <a16:creationId xmlns:a16="http://schemas.microsoft.com/office/drawing/2014/main" id="{43D67959-CCB0-4417-1233-ABC7A4F30684}"/>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5533939D-CB65-9FC5-1D31-A5FFE197CDDA}"/>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908561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04624-0A9A-DE58-6679-0A550E6F17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8F4258-D289-0FD6-64C4-6BAC2C4616E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69B524-8FD7-2BC9-160C-86877BDDB72E}"/>
              </a:ext>
            </a:extLst>
          </p:cNvPr>
          <p:cNvSpPr>
            <a:spLocks noGrp="1"/>
          </p:cNvSpPr>
          <p:nvPr>
            <p:ph type="dt" sz="half" idx="10"/>
          </p:nvPr>
        </p:nvSpPr>
        <p:spPr/>
        <p:txBody>
          <a:bodyPr/>
          <a:lstStyle/>
          <a:p>
            <a:r>
              <a:rPr lang="en-US"/>
              <a:t>2/26/2026</a:t>
            </a:r>
            <a:endParaRPr lang="en-US" dirty="0"/>
          </a:p>
        </p:txBody>
      </p:sp>
      <p:sp>
        <p:nvSpPr>
          <p:cNvPr id="5" name="Footer Placeholder 4">
            <a:extLst>
              <a:ext uri="{FF2B5EF4-FFF2-40B4-BE49-F238E27FC236}">
                <a16:creationId xmlns:a16="http://schemas.microsoft.com/office/drawing/2014/main" id="{53C1675C-93C7-5120-0824-03D2B709A9FC}"/>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1AC3B65A-760A-EB46-BA32-1FACD6D6B786}"/>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1921136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24CC3-F216-7508-54A3-C5ACCB51E6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EF8413-6872-FA40-04CC-DBC1669642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15DF574-1EE7-D06E-4F94-BCCBA3BA52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577B23-4394-84C7-741B-46723ADF134D}"/>
              </a:ext>
            </a:extLst>
          </p:cNvPr>
          <p:cNvSpPr>
            <a:spLocks noGrp="1"/>
          </p:cNvSpPr>
          <p:nvPr>
            <p:ph type="dt" sz="half" idx="10"/>
          </p:nvPr>
        </p:nvSpPr>
        <p:spPr/>
        <p:txBody>
          <a:bodyPr/>
          <a:lstStyle/>
          <a:p>
            <a:r>
              <a:rPr lang="en-US"/>
              <a:t>2/26/2026</a:t>
            </a:r>
            <a:endParaRPr lang="en-US" dirty="0"/>
          </a:p>
        </p:txBody>
      </p:sp>
      <p:sp>
        <p:nvSpPr>
          <p:cNvPr id="6" name="Footer Placeholder 5">
            <a:extLst>
              <a:ext uri="{FF2B5EF4-FFF2-40B4-BE49-F238E27FC236}">
                <a16:creationId xmlns:a16="http://schemas.microsoft.com/office/drawing/2014/main" id="{30C3CECF-594F-E0FF-D3BA-2F6D44E08D47}"/>
              </a:ext>
            </a:extLst>
          </p:cNvPr>
          <p:cNvSpPr>
            <a:spLocks noGrp="1"/>
          </p:cNvSpPr>
          <p:nvPr>
            <p:ph type="ftr" sz="quarter" idx="11"/>
          </p:nvPr>
        </p:nvSpPr>
        <p:spPr/>
        <p:txBody>
          <a:bodyPr/>
          <a:lstStyle/>
          <a:p>
            <a:r>
              <a:rPr lang="en-US" dirty="0"/>
              <a:t>© 2026 by Norbert Doerry                                                                                  This work is licensed via: CC BY 4.0</a:t>
            </a:r>
          </a:p>
        </p:txBody>
      </p:sp>
      <p:sp>
        <p:nvSpPr>
          <p:cNvPr id="7" name="Slide Number Placeholder 6">
            <a:extLst>
              <a:ext uri="{FF2B5EF4-FFF2-40B4-BE49-F238E27FC236}">
                <a16:creationId xmlns:a16="http://schemas.microsoft.com/office/drawing/2014/main" id="{5271DCC2-952E-710E-83A3-120F83BF061A}"/>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508769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5959A-1E60-88E3-12A6-E747F3AFEA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63AC01-9DCF-BBB3-B089-27EB036988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F32DD9-FC55-1A10-7C03-A0CDC69831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B6F509-3153-28CA-1082-A5D223CE59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3F6C0F-46FC-70E2-09B4-4153BE137E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7C965E-096C-366A-466E-9F73248CEAA1}"/>
              </a:ext>
            </a:extLst>
          </p:cNvPr>
          <p:cNvSpPr>
            <a:spLocks noGrp="1"/>
          </p:cNvSpPr>
          <p:nvPr>
            <p:ph type="dt" sz="half" idx="10"/>
          </p:nvPr>
        </p:nvSpPr>
        <p:spPr/>
        <p:txBody>
          <a:bodyPr/>
          <a:lstStyle/>
          <a:p>
            <a:r>
              <a:rPr lang="en-US"/>
              <a:t>2/26/2026</a:t>
            </a:r>
            <a:endParaRPr lang="en-US" dirty="0"/>
          </a:p>
        </p:txBody>
      </p:sp>
      <p:sp>
        <p:nvSpPr>
          <p:cNvPr id="8" name="Footer Placeholder 7">
            <a:extLst>
              <a:ext uri="{FF2B5EF4-FFF2-40B4-BE49-F238E27FC236}">
                <a16:creationId xmlns:a16="http://schemas.microsoft.com/office/drawing/2014/main" id="{187EE2D0-FBBA-AEA4-5EBF-DBEAFD92D2AD}"/>
              </a:ext>
            </a:extLst>
          </p:cNvPr>
          <p:cNvSpPr>
            <a:spLocks noGrp="1"/>
          </p:cNvSpPr>
          <p:nvPr>
            <p:ph type="ftr" sz="quarter" idx="11"/>
          </p:nvPr>
        </p:nvSpPr>
        <p:spPr/>
        <p:txBody>
          <a:bodyPr/>
          <a:lstStyle/>
          <a:p>
            <a:r>
              <a:rPr lang="en-US" dirty="0"/>
              <a:t>© 2026 by Norbert Doerry                                                                                  This work is licensed via: CC BY 4.0</a:t>
            </a:r>
          </a:p>
        </p:txBody>
      </p:sp>
      <p:sp>
        <p:nvSpPr>
          <p:cNvPr id="9" name="Slide Number Placeholder 8">
            <a:extLst>
              <a:ext uri="{FF2B5EF4-FFF2-40B4-BE49-F238E27FC236}">
                <a16:creationId xmlns:a16="http://schemas.microsoft.com/office/drawing/2014/main" id="{B7DB73D0-4AC2-7B5E-454E-2AA133760DD6}"/>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453339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07EA-B6E2-A900-E569-F9AB7598B8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1D3FB4-85A4-BC59-7B1C-1BF1B5372154}"/>
              </a:ext>
            </a:extLst>
          </p:cNvPr>
          <p:cNvSpPr>
            <a:spLocks noGrp="1"/>
          </p:cNvSpPr>
          <p:nvPr>
            <p:ph type="dt" sz="half" idx="10"/>
          </p:nvPr>
        </p:nvSpPr>
        <p:spPr/>
        <p:txBody>
          <a:bodyPr/>
          <a:lstStyle/>
          <a:p>
            <a:r>
              <a:rPr lang="en-US"/>
              <a:t>2/26/2026</a:t>
            </a:r>
            <a:endParaRPr lang="en-US" dirty="0"/>
          </a:p>
        </p:txBody>
      </p:sp>
      <p:sp>
        <p:nvSpPr>
          <p:cNvPr id="4" name="Footer Placeholder 3">
            <a:extLst>
              <a:ext uri="{FF2B5EF4-FFF2-40B4-BE49-F238E27FC236}">
                <a16:creationId xmlns:a16="http://schemas.microsoft.com/office/drawing/2014/main" id="{6C1DB1A4-CA63-70FA-68F4-A93A17068891}"/>
              </a:ext>
            </a:extLst>
          </p:cNvPr>
          <p:cNvSpPr>
            <a:spLocks noGrp="1"/>
          </p:cNvSpPr>
          <p:nvPr>
            <p:ph type="ftr" sz="quarter" idx="11"/>
          </p:nvPr>
        </p:nvSpPr>
        <p:spPr/>
        <p:txBody>
          <a:bodyPr/>
          <a:lstStyle/>
          <a:p>
            <a:r>
              <a:rPr lang="en-US" dirty="0"/>
              <a:t>© 2026 by Norbert Doerry                                                                                  This work is licensed via: CC BY 4.0</a:t>
            </a:r>
          </a:p>
        </p:txBody>
      </p:sp>
      <p:sp>
        <p:nvSpPr>
          <p:cNvPr id="5" name="Slide Number Placeholder 4">
            <a:extLst>
              <a:ext uri="{FF2B5EF4-FFF2-40B4-BE49-F238E27FC236}">
                <a16:creationId xmlns:a16="http://schemas.microsoft.com/office/drawing/2014/main" id="{D42765C1-4F23-3E24-4A17-F898E50C728B}"/>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3697898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2DB13B-7688-9805-F507-16226BCBF170}"/>
              </a:ext>
            </a:extLst>
          </p:cNvPr>
          <p:cNvSpPr>
            <a:spLocks noGrp="1"/>
          </p:cNvSpPr>
          <p:nvPr>
            <p:ph type="dt" sz="half" idx="10"/>
          </p:nvPr>
        </p:nvSpPr>
        <p:spPr/>
        <p:txBody>
          <a:bodyPr/>
          <a:lstStyle/>
          <a:p>
            <a:r>
              <a:rPr lang="en-US"/>
              <a:t>2/26/2026</a:t>
            </a:r>
            <a:endParaRPr lang="en-US" dirty="0"/>
          </a:p>
        </p:txBody>
      </p:sp>
      <p:sp>
        <p:nvSpPr>
          <p:cNvPr id="3" name="Footer Placeholder 2">
            <a:extLst>
              <a:ext uri="{FF2B5EF4-FFF2-40B4-BE49-F238E27FC236}">
                <a16:creationId xmlns:a16="http://schemas.microsoft.com/office/drawing/2014/main" id="{9970AC75-7586-E065-B74E-23D8A9EFFABF}"/>
              </a:ext>
            </a:extLst>
          </p:cNvPr>
          <p:cNvSpPr>
            <a:spLocks noGrp="1"/>
          </p:cNvSpPr>
          <p:nvPr>
            <p:ph type="ftr" sz="quarter" idx="11"/>
          </p:nvPr>
        </p:nvSpPr>
        <p:spPr/>
        <p:txBody>
          <a:bodyPr/>
          <a:lstStyle/>
          <a:p>
            <a:r>
              <a:rPr lang="en-US" dirty="0"/>
              <a:t>© 2026 by Norbert Doerry                                                                                  This work is licensed via: CC BY 4.0</a:t>
            </a:r>
          </a:p>
        </p:txBody>
      </p:sp>
      <p:sp>
        <p:nvSpPr>
          <p:cNvPr id="4" name="Slide Number Placeholder 3">
            <a:extLst>
              <a:ext uri="{FF2B5EF4-FFF2-40B4-BE49-F238E27FC236}">
                <a16:creationId xmlns:a16="http://schemas.microsoft.com/office/drawing/2014/main" id="{25212A63-4BE8-39E3-4CD1-985DACD7F197}"/>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806858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9C4BE-8DDC-1275-15E8-53F6F64920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86C3D3-2F3E-074C-B3FE-940E08A0C7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FECDC4C-9777-2EE7-FDAB-85AEEDD802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4FE253-0208-0C22-0FEB-D8EB77ECAAB0}"/>
              </a:ext>
            </a:extLst>
          </p:cNvPr>
          <p:cNvSpPr>
            <a:spLocks noGrp="1"/>
          </p:cNvSpPr>
          <p:nvPr>
            <p:ph type="dt" sz="half" idx="10"/>
          </p:nvPr>
        </p:nvSpPr>
        <p:spPr/>
        <p:txBody>
          <a:bodyPr/>
          <a:lstStyle/>
          <a:p>
            <a:r>
              <a:rPr lang="en-US"/>
              <a:t>2/26/2026</a:t>
            </a:r>
            <a:endParaRPr lang="en-US" dirty="0"/>
          </a:p>
        </p:txBody>
      </p:sp>
      <p:sp>
        <p:nvSpPr>
          <p:cNvPr id="6" name="Footer Placeholder 5">
            <a:extLst>
              <a:ext uri="{FF2B5EF4-FFF2-40B4-BE49-F238E27FC236}">
                <a16:creationId xmlns:a16="http://schemas.microsoft.com/office/drawing/2014/main" id="{22E4F0C5-3E8D-97F9-675A-1B0A95256159}"/>
              </a:ext>
            </a:extLst>
          </p:cNvPr>
          <p:cNvSpPr>
            <a:spLocks noGrp="1"/>
          </p:cNvSpPr>
          <p:nvPr>
            <p:ph type="ftr" sz="quarter" idx="11"/>
          </p:nvPr>
        </p:nvSpPr>
        <p:spPr/>
        <p:txBody>
          <a:bodyPr/>
          <a:lstStyle/>
          <a:p>
            <a:r>
              <a:rPr lang="en-US" dirty="0"/>
              <a:t>© 2026 by Norbert Doerry                                                                                  This work is licensed via: CC BY 4.0</a:t>
            </a:r>
          </a:p>
        </p:txBody>
      </p:sp>
      <p:sp>
        <p:nvSpPr>
          <p:cNvPr id="7" name="Slide Number Placeholder 6">
            <a:extLst>
              <a:ext uri="{FF2B5EF4-FFF2-40B4-BE49-F238E27FC236}">
                <a16:creationId xmlns:a16="http://schemas.microsoft.com/office/drawing/2014/main" id="{738B8DDF-B563-10EF-26FF-6BE4A4AB9086}"/>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670526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94B5-74A6-AA70-5057-1B1D04E966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1EB151-CBE9-67F0-6130-B13410F7BE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E8696A1-0A82-7521-2D2B-4984ADE50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635186-2F9E-078E-A122-BA42F044F271}"/>
              </a:ext>
            </a:extLst>
          </p:cNvPr>
          <p:cNvSpPr>
            <a:spLocks noGrp="1"/>
          </p:cNvSpPr>
          <p:nvPr>
            <p:ph type="dt" sz="half" idx="10"/>
          </p:nvPr>
        </p:nvSpPr>
        <p:spPr/>
        <p:txBody>
          <a:bodyPr/>
          <a:lstStyle/>
          <a:p>
            <a:r>
              <a:rPr lang="en-US"/>
              <a:t>2/26/2026</a:t>
            </a:r>
            <a:endParaRPr lang="en-US" dirty="0"/>
          </a:p>
        </p:txBody>
      </p:sp>
      <p:sp>
        <p:nvSpPr>
          <p:cNvPr id="6" name="Footer Placeholder 5">
            <a:extLst>
              <a:ext uri="{FF2B5EF4-FFF2-40B4-BE49-F238E27FC236}">
                <a16:creationId xmlns:a16="http://schemas.microsoft.com/office/drawing/2014/main" id="{7DCA6DD4-64A8-6261-D5E1-485F9CA2B0FE}"/>
              </a:ext>
            </a:extLst>
          </p:cNvPr>
          <p:cNvSpPr>
            <a:spLocks noGrp="1"/>
          </p:cNvSpPr>
          <p:nvPr>
            <p:ph type="ftr" sz="quarter" idx="11"/>
          </p:nvPr>
        </p:nvSpPr>
        <p:spPr/>
        <p:txBody>
          <a:bodyPr/>
          <a:lstStyle/>
          <a:p>
            <a:r>
              <a:rPr lang="en-US" dirty="0"/>
              <a:t>© 2026 by Norbert Doerry                                                                                  This work is licensed via: CC BY 4.0</a:t>
            </a:r>
          </a:p>
        </p:txBody>
      </p:sp>
      <p:sp>
        <p:nvSpPr>
          <p:cNvPr id="7" name="Slide Number Placeholder 6">
            <a:extLst>
              <a:ext uri="{FF2B5EF4-FFF2-40B4-BE49-F238E27FC236}">
                <a16:creationId xmlns:a16="http://schemas.microsoft.com/office/drawing/2014/main" id="{E2F81408-CD0E-68ED-060A-5EFD9168753C}"/>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4249801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80195E-FB59-672E-5BAF-9A232FD511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47BBB7-754A-9617-4F0F-D13CE593E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4B265C-1285-27D1-6301-57675008FF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2/26/2026</a:t>
            </a:r>
            <a:endParaRPr lang="en-US" dirty="0"/>
          </a:p>
        </p:txBody>
      </p:sp>
      <p:sp>
        <p:nvSpPr>
          <p:cNvPr id="5" name="Footer Placeholder 4">
            <a:extLst>
              <a:ext uri="{FF2B5EF4-FFF2-40B4-BE49-F238E27FC236}">
                <a16:creationId xmlns:a16="http://schemas.microsoft.com/office/drawing/2014/main" id="{13DDA91B-C8F3-35E0-9C9F-67944859F3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DDAF70E4-1957-E67E-1A4E-05B0FD57E6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E3B7D2-2C23-477A-B7E5-64419E75BE45}" type="slidenum">
              <a:rPr lang="en-US" smtClean="0"/>
              <a:t>‹#›</a:t>
            </a:fld>
            <a:endParaRPr lang="en-US" dirty="0"/>
          </a:p>
        </p:txBody>
      </p:sp>
    </p:spTree>
    <p:extLst>
      <p:ext uri="{BB962C8B-B14F-4D97-AF65-F5344CB8AC3E}">
        <p14:creationId xmlns:p14="http://schemas.microsoft.com/office/powerpoint/2010/main" val="3045244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doerry.org/norbert/MarineElectricalPowerSystems/index.htm"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2C01C-FF08-0435-57C1-318B51A8A5AE}"/>
              </a:ext>
            </a:extLst>
          </p:cNvPr>
          <p:cNvSpPr>
            <a:spLocks noGrp="1"/>
          </p:cNvSpPr>
          <p:nvPr>
            <p:ph type="ctrTitle"/>
          </p:nvPr>
        </p:nvSpPr>
        <p:spPr>
          <a:xfrm>
            <a:off x="920452" y="2272275"/>
            <a:ext cx="9841230" cy="2387600"/>
          </a:xfrm>
        </p:spPr>
        <p:txBody>
          <a:bodyPr anchor="ctr">
            <a:noAutofit/>
          </a:bodyPr>
          <a:lstStyle/>
          <a:p>
            <a:r>
              <a:rPr lang="en-US" sz="4400" dirty="0">
                <a:latin typeface="Arial" panose="020B0604020202020204" pitchFamily="34" charset="0"/>
                <a:cs typeface="Arial" panose="020B0604020202020204" pitchFamily="34" charset="0"/>
              </a:rPr>
              <a:t>Combining Loads</a:t>
            </a:r>
            <a:br>
              <a:rPr lang="en-US" sz="2400" dirty="0">
                <a:latin typeface="Arial" panose="020B0604020202020204" pitchFamily="34" charset="0"/>
                <a:cs typeface="Arial" panose="020B0604020202020204" pitchFamily="34" charset="0"/>
              </a:rPr>
            </a:br>
            <a:br>
              <a:rPr lang="en-US" sz="2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Revision of 26 February 2026</a:t>
            </a:r>
            <a:endParaRPr lang="en-US" sz="4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8C1640AB-A565-F727-2337-204016324857}"/>
              </a:ext>
            </a:extLst>
          </p:cNvPr>
          <p:cNvSpPr>
            <a:spLocks noGrp="1"/>
          </p:cNvSpPr>
          <p:nvPr>
            <p:ph type="subTitle" idx="1"/>
          </p:nvPr>
        </p:nvSpPr>
        <p:spPr>
          <a:xfrm>
            <a:off x="1524000" y="4910886"/>
            <a:ext cx="8654716" cy="1655762"/>
          </a:xfrm>
        </p:spPr>
        <p:txBody>
          <a:bodyPr/>
          <a:lstStyle/>
          <a:p>
            <a:r>
              <a:rPr lang="en-US" dirty="0"/>
              <a:t>Dr. Norbert Doerry</a:t>
            </a:r>
            <a:br>
              <a:rPr lang="en-US" dirty="0"/>
            </a:br>
            <a:endParaRPr lang="en-US" dirty="0"/>
          </a:p>
        </p:txBody>
      </p:sp>
      <p:sp>
        <p:nvSpPr>
          <p:cNvPr id="6" name="TextBox 5">
            <a:extLst>
              <a:ext uri="{FF2B5EF4-FFF2-40B4-BE49-F238E27FC236}">
                <a16:creationId xmlns:a16="http://schemas.microsoft.com/office/drawing/2014/main" id="{58345E6F-B6B9-9C80-7F87-1F2167CEDE5C}"/>
              </a:ext>
            </a:extLst>
          </p:cNvPr>
          <p:cNvSpPr txBox="1"/>
          <p:nvPr/>
        </p:nvSpPr>
        <p:spPr>
          <a:xfrm>
            <a:off x="2706189" y="5505142"/>
            <a:ext cx="9011194" cy="923330"/>
          </a:xfrm>
          <a:prstGeom prst="rect">
            <a:avLst/>
          </a:prstGeom>
          <a:noFill/>
        </p:spPr>
        <p:txBody>
          <a:bodyPr wrap="square">
            <a:spAutoFit/>
          </a:bodyPr>
          <a:lstStyle/>
          <a:p>
            <a:r>
              <a:rPr lang="en-US" dirty="0">
                <a:hlinkClick r:id="rId2"/>
              </a:rPr>
              <a:t>http://doerry.org/norbert/MarineElectricalPowerSystems/index.htm</a:t>
            </a:r>
            <a:endParaRPr lang="en-US" dirty="0"/>
          </a:p>
          <a:p>
            <a:r>
              <a:rPr lang="en-US" dirty="0"/>
              <a:t>© 2026 by Norbert Doerry</a:t>
            </a:r>
            <a:br>
              <a:rPr lang="en-US" dirty="0"/>
            </a:br>
            <a:r>
              <a:rPr lang="en-US" dirty="0"/>
              <a:t>This work is licensed via: CC BY 4.0   (https://creativecommons.org/)</a:t>
            </a:r>
          </a:p>
        </p:txBody>
      </p:sp>
      <p:pic>
        <p:nvPicPr>
          <p:cNvPr id="7" name="Picture 2">
            <a:extLst>
              <a:ext uri="{FF2B5EF4-FFF2-40B4-BE49-F238E27FC236}">
                <a16:creationId xmlns:a16="http://schemas.microsoft.com/office/drawing/2014/main" id="{E913044E-C0F4-BA34-07EE-457D3005817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1737359" y="5589416"/>
            <a:ext cx="766933" cy="73025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944A2807-77D8-8DCF-8A1B-1B05995E5B91}"/>
              </a:ext>
            </a:extLst>
          </p:cNvPr>
          <p:cNvPicPr>
            <a:picLocks noChangeAspect="1"/>
          </p:cNvPicPr>
          <p:nvPr/>
        </p:nvPicPr>
        <p:blipFill>
          <a:blip r:embed="rId4"/>
          <a:stretch>
            <a:fillRect/>
          </a:stretch>
        </p:blipFill>
        <p:spPr>
          <a:xfrm>
            <a:off x="814143" y="5589416"/>
            <a:ext cx="766933" cy="766933"/>
          </a:xfrm>
          <a:prstGeom prst="rect">
            <a:avLst/>
          </a:prstGeom>
        </p:spPr>
      </p:pic>
    </p:spTree>
    <p:extLst>
      <p:ext uri="{BB962C8B-B14F-4D97-AF65-F5344CB8AC3E}">
        <p14:creationId xmlns:p14="http://schemas.microsoft.com/office/powerpoint/2010/main" val="3670597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524A6-F3BB-E139-4EC1-CB0D79649817}"/>
              </a:ext>
            </a:extLst>
          </p:cNvPr>
          <p:cNvSpPr>
            <a:spLocks noGrp="1"/>
          </p:cNvSpPr>
          <p:nvPr>
            <p:ph type="title"/>
          </p:nvPr>
        </p:nvSpPr>
        <p:spPr/>
        <p:txBody>
          <a:bodyPr/>
          <a:lstStyle/>
          <a:p>
            <a:r>
              <a:rPr lang="en-US" dirty="0"/>
              <a:t>Combining stochastic models</a:t>
            </a:r>
          </a:p>
        </p:txBody>
      </p:sp>
      <p:sp>
        <p:nvSpPr>
          <p:cNvPr id="3" name="Content Placeholder 2">
            <a:extLst>
              <a:ext uri="{FF2B5EF4-FFF2-40B4-BE49-F238E27FC236}">
                <a16:creationId xmlns:a16="http://schemas.microsoft.com/office/drawing/2014/main" id="{CFA38487-077A-7AA7-5075-C87B65798ADE}"/>
              </a:ext>
            </a:extLst>
          </p:cNvPr>
          <p:cNvSpPr>
            <a:spLocks noGrp="1"/>
          </p:cNvSpPr>
          <p:nvPr>
            <p:ph idx="1"/>
          </p:nvPr>
        </p:nvSpPr>
        <p:spPr>
          <a:xfrm>
            <a:off x="838200" y="1825625"/>
            <a:ext cx="6394807" cy="4351338"/>
          </a:xfrm>
        </p:spPr>
        <p:txBody>
          <a:bodyPr/>
          <a:lstStyle/>
          <a:p>
            <a:r>
              <a:rPr lang="en-US" dirty="0"/>
              <a:t>Model each constituent load as a probability density function (PDF) from which a cumulative density function (CDF) can be calculated.</a:t>
            </a:r>
          </a:p>
          <a:p>
            <a:r>
              <a:rPr lang="en-US" dirty="0"/>
              <a:t>Use Monte Carlo simulation methods to estimate the PDF (and CDF) for the sum of all the constituent loads</a:t>
            </a:r>
          </a:p>
          <a:p>
            <a:r>
              <a:rPr lang="en-US" dirty="0"/>
              <a:t>See DPC 310-1 for details</a:t>
            </a:r>
          </a:p>
        </p:txBody>
      </p:sp>
      <p:sp>
        <p:nvSpPr>
          <p:cNvPr id="4" name="Date Placeholder 3">
            <a:extLst>
              <a:ext uri="{FF2B5EF4-FFF2-40B4-BE49-F238E27FC236}">
                <a16:creationId xmlns:a16="http://schemas.microsoft.com/office/drawing/2014/main" id="{DCB5C507-96AB-9EE6-0474-6FB79B9EF2E6}"/>
              </a:ext>
            </a:extLst>
          </p:cNvPr>
          <p:cNvSpPr>
            <a:spLocks noGrp="1"/>
          </p:cNvSpPr>
          <p:nvPr>
            <p:ph type="dt" sz="half" idx="10"/>
          </p:nvPr>
        </p:nvSpPr>
        <p:spPr/>
        <p:txBody>
          <a:bodyPr/>
          <a:lstStyle/>
          <a:p>
            <a:r>
              <a:rPr lang="en-US"/>
              <a:t>2/26/2026</a:t>
            </a:r>
            <a:endParaRPr lang="en-US" dirty="0"/>
          </a:p>
        </p:txBody>
      </p:sp>
      <p:sp>
        <p:nvSpPr>
          <p:cNvPr id="5" name="Footer Placeholder 4">
            <a:extLst>
              <a:ext uri="{FF2B5EF4-FFF2-40B4-BE49-F238E27FC236}">
                <a16:creationId xmlns:a16="http://schemas.microsoft.com/office/drawing/2014/main" id="{56E7266F-4C46-FBC1-D583-6E178BF1E71B}"/>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B98FE32E-8CA6-5EC7-B80E-7E0AB5D5E9AF}"/>
              </a:ext>
            </a:extLst>
          </p:cNvPr>
          <p:cNvSpPr>
            <a:spLocks noGrp="1"/>
          </p:cNvSpPr>
          <p:nvPr>
            <p:ph type="sldNum" sz="quarter" idx="12"/>
          </p:nvPr>
        </p:nvSpPr>
        <p:spPr/>
        <p:txBody>
          <a:bodyPr/>
          <a:lstStyle/>
          <a:p>
            <a:fld id="{13E3B7D2-2C23-477A-B7E5-64419E75BE45}" type="slidenum">
              <a:rPr lang="en-US" smtClean="0"/>
              <a:t>10</a:t>
            </a:fld>
            <a:endParaRPr lang="en-US" dirty="0"/>
          </a:p>
        </p:txBody>
      </p:sp>
      <p:pic>
        <p:nvPicPr>
          <p:cNvPr id="7" name="Picture 6">
            <a:extLst>
              <a:ext uri="{FF2B5EF4-FFF2-40B4-BE49-F238E27FC236}">
                <a16:creationId xmlns:a16="http://schemas.microsoft.com/office/drawing/2014/main" id="{4C220E95-8992-B213-F8FF-4BADF975C4AD}"/>
              </a:ext>
            </a:extLst>
          </p:cNvPr>
          <p:cNvPicPr>
            <a:picLocks noChangeAspect="1"/>
          </p:cNvPicPr>
          <p:nvPr/>
        </p:nvPicPr>
        <p:blipFill>
          <a:blip r:embed="rId2"/>
          <a:stretch>
            <a:fillRect/>
          </a:stretch>
        </p:blipFill>
        <p:spPr>
          <a:xfrm>
            <a:off x="7572909" y="1409224"/>
            <a:ext cx="3657600" cy="1198880"/>
          </a:xfrm>
          <a:prstGeom prst="rect">
            <a:avLst/>
          </a:prstGeom>
        </p:spPr>
      </p:pic>
      <p:pic>
        <p:nvPicPr>
          <p:cNvPr id="8" name="Picture 7">
            <a:extLst>
              <a:ext uri="{FF2B5EF4-FFF2-40B4-BE49-F238E27FC236}">
                <a16:creationId xmlns:a16="http://schemas.microsoft.com/office/drawing/2014/main" id="{A3EDFB71-5604-20FA-8F55-3F09A56D82E9}"/>
              </a:ext>
            </a:extLst>
          </p:cNvPr>
          <p:cNvPicPr>
            <a:picLocks noChangeAspect="1"/>
          </p:cNvPicPr>
          <p:nvPr/>
        </p:nvPicPr>
        <p:blipFill>
          <a:blip r:embed="rId3"/>
          <a:stretch>
            <a:fillRect/>
          </a:stretch>
        </p:blipFill>
        <p:spPr>
          <a:xfrm>
            <a:off x="7572909" y="2856706"/>
            <a:ext cx="3657600" cy="1199662"/>
          </a:xfrm>
          <a:prstGeom prst="rect">
            <a:avLst/>
          </a:prstGeom>
        </p:spPr>
      </p:pic>
      <p:pic>
        <p:nvPicPr>
          <p:cNvPr id="9" name="Picture 8">
            <a:extLst>
              <a:ext uri="{FF2B5EF4-FFF2-40B4-BE49-F238E27FC236}">
                <a16:creationId xmlns:a16="http://schemas.microsoft.com/office/drawing/2014/main" id="{9572B6A4-C648-DC28-4DCB-FF1F2E0FDE6E}"/>
              </a:ext>
            </a:extLst>
          </p:cNvPr>
          <p:cNvPicPr>
            <a:picLocks noChangeAspect="1"/>
          </p:cNvPicPr>
          <p:nvPr/>
        </p:nvPicPr>
        <p:blipFill>
          <a:blip r:embed="rId4"/>
          <a:stretch>
            <a:fillRect/>
          </a:stretch>
        </p:blipFill>
        <p:spPr>
          <a:xfrm>
            <a:off x="7572909" y="4386275"/>
            <a:ext cx="3657600" cy="1253588"/>
          </a:xfrm>
          <a:prstGeom prst="rect">
            <a:avLst/>
          </a:prstGeom>
        </p:spPr>
      </p:pic>
    </p:spTree>
    <p:extLst>
      <p:ext uri="{BB962C8B-B14F-4D97-AF65-F5344CB8AC3E}">
        <p14:creationId xmlns:p14="http://schemas.microsoft.com/office/powerpoint/2010/main" val="3680123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64A46-AE3A-6169-F122-6F6FC57FFCDC}"/>
              </a:ext>
            </a:extLst>
          </p:cNvPr>
          <p:cNvSpPr>
            <a:spLocks noGrp="1"/>
          </p:cNvSpPr>
          <p:nvPr>
            <p:ph type="title"/>
          </p:nvPr>
        </p:nvSpPr>
        <p:spPr/>
        <p:txBody>
          <a:bodyPr/>
          <a:lstStyle/>
          <a:p>
            <a:r>
              <a:rPr lang="en-US" dirty="0"/>
              <a:t>Combining load simulation models</a:t>
            </a:r>
          </a:p>
        </p:txBody>
      </p:sp>
      <p:sp>
        <p:nvSpPr>
          <p:cNvPr id="3" name="Content Placeholder 2">
            <a:extLst>
              <a:ext uri="{FF2B5EF4-FFF2-40B4-BE49-F238E27FC236}">
                <a16:creationId xmlns:a16="http://schemas.microsoft.com/office/drawing/2014/main" id="{D5BFBCF4-94C7-1364-DCFC-19EBCE9C07B0}"/>
              </a:ext>
            </a:extLst>
          </p:cNvPr>
          <p:cNvSpPr>
            <a:spLocks noGrp="1"/>
          </p:cNvSpPr>
          <p:nvPr>
            <p:ph idx="1"/>
          </p:nvPr>
        </p:nvSpPr>
        <p:spPr/>
        <p:txBody>
          <a:bodyPr/>
          <a:lstStyle/>
          <a:p>
            <a:r>
              <a:rPr lang="en-US" dirty="0"/>
              <a:t>Simulation models typically quasi-steady state models based on the time range of interest.</a:t>
            </a:r>
          </a:p>
          <a:p>
            <a:r>
              <a:rPr lang="en-US" dirty="0"/>
              <a:t>Constructing a simulation model of a proxy load depends on: </a:t>
            </a:r>
          </a:p>
          <a:p>
            <a:pPr lvl="1"/>
            <a:r>
              <a:rPr lang="en-US" dirty="0"/>
              <a:t>Interdependency of the loads</a:t>
            </a:r>
          </a:p>
          <a:p>
            <a:pPr lvl="1"/>
            <a:r>
              <a:rPr lang="en-US" dirty="0"/>
              <a:t>Control inputs</a:t>
            </a:r>
          </a:p>
          <a:p>
            <a:pPr lvl="1"/>
            <a:r>
              <a:rPr lang="en-US" dirty="0"/>
              <a:t>Time range of interest</a:t>
            </a:r>
          </a:p>
          <a:p>
            <a:r>
              <a:rPr lang="en-US" dirty="0"/>
              <a:t>Simulation models for proxy loads should be designed for easy modification when constituent loads are removed as part of the design process.</a:t>
            </a:r>
          </a:p>
          <a:p>
            <a:pPr lvl="1"/>
            <a:endParaRPr lang="en-US" dirty="0"/>
          </a:p>
        </p:txBody>
      </p:sp>
      <p:sp>
        <p:nvSpPr>
          <p:cNvPr id="4" name="Date Placeholder 3">
            <a:extLst>
              <a:ext uri="{FF2B5EF4-FFF2-40B4-BE49-F238E27FC236}">
                <a16:creationId xmlns:a16="http://schemas.microsoft.com/office/drawing/2014/main" id="{6B22B45F-1AA6-D4B9-22AD-5E0BAF86077B}"/>
              </a:ext>
            </a:extLst>
          </p:cNvPr>
          <p:cNvSpPr>
            <a:spLocks noGrp="1"/>
          </p:cNvSpPr>
          <p:nvPr>
            <p:ph type="dt" sz="half" idx="10"/>
          </p:nvPr>
        </p:nvSpPr>
        <p:spPr/>
        <p:txBody>
          <a:bodyPr/>
          <a:lstStyle/>
          <a:p>
            <a:r>
              <a:rPr lang="en-US"/>
              <a:t>2/26/2026</a:t>
            </a:r>
            <a:endParaRPr lang="en-US" dirty="0"/>
          </a:p>
        </p:txBody>
      </p:sp>
      <p:sp>
        <p:nvSpPr>
          <p:cNvPr id="5" name="Footer Placeholder 4">
            <a:extLst>
              <a:ext uri="{FF2B5EF4-FFF2-40B4-BE49-F238E27FC236}">
                <a16:creationId xmlns:a16="http://schemas.microsoft.com/office/drawing/2014/main" id="{87235BD1-0953-C80D-28E2-9100C8144F93}"/>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07D86898-86DE-31D6-19E0-7EE56D6592E7}"/>
              </a:ext>
            </a:extLst>
          </p:cNvPr>
          <p:cNvSpPr>
            <a:spLocks noGrp="1"/>
          </p:cNvSpPr>
          <p:nvPr>
            <p:ph type="sldNum" sz="quarter" idx="12"/>
          </p:nvPr>
        </p:nvSpPr>
        <p:spPr/>
        <p:txBody>
          <a:bodyPr/>
          <a:lstStyle/>
          <a:p>
            <a:fld id="{13E3B7D2-2C23-477A-B7E5-64419E75BE45}" type="slidenum">
              <a:rPr lang="en-US" smtClean="0"/>
              <a:t>11</a:t>
            </a:fld>
            <a:endParaRPr lang="en-US" dirty="0"/>
          </a:p>
        </p:txBody>
      </p:sp>
    </p:spTree>
    <p:extLst>
      <p:ext uri="{BB962C8B-B14F-4D97-AF65-F5344CB8AC3E}">
        <p14:creationId xmlns:p14="http://schemas.microsoft.com/office/powerpoint/2010/main" val="3465748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0FE68-8A66-6EDE-A66A-10CFCB26FDF4}"/>
              </a:ext>
            </a:extLst>
          </p:cNvPr>
          <p:cNvSpPr>
            <a:spLocks noGrp="1"/>
          </p:cNvSpPr>
          <p:nvPr>
            <p:ph type="title"/>
          </p:nvPr>
        </p:nvSpPr>
        <p:spPr/>
        <p:txBody>
          <a:bodyPr/>
          <a:lstStyle/>
          <a:p>
            <a:r>
              <a:rPr lang="en-US" dirty="0"/>
              <a:t>Managing proxy loads</a:t>
            </a:r>
          </a:p>
        </p:txBody>
      </p:sp>
      <p:sp>
        <p:nvSpPr>
          <p:cNvPr id="3" name="Content Placeholder 2">
            <a:extLst>
              <a:ext uri="{FF2B5EF4-FFF2-40B4-BE49-F238E27FC236}">
                <a16:creationId xmlns:a16="http://schemas.microsoft.com/office/drawing/2014/main" id="{2B72D2F4-202B-5ACB-E8A4-1E2A9A5C4EDB}"/>
              </a:ext>
            </a:extLst>
          </p:cNvPr>
          <p:cNvSpPr>
            <a:spLocks noGrp="1"/>
          </p:cNvSpPr>
          <p:nvPr>
            <p:ph idx="1"/>
          </p:nvPr>
        </p:nvSpPr>
        <p:spPr/>
        <p:txBody>
          <a:bodyPr>
            <a:normAutofit fontScale="92500" lnSpcReduction="10000"/>
          </a:bodyPr>
          <a:lstStyle/>
          <a:p>
            <a:r>
              <a:rPr lang="en-US" dirty="0"/>
              <a:t>In early stages of design, the entire load list could be composed of proxy loads based on:</a:t>
            </a:r>
          </a:p>
          <a:p>
            <a:pPr lvl="1"/>
            <a:r>
              <a:rPr lang="en-US" dirty="0"/>
              <a:t>Equipment on a similar ship.</a:t>
            </a:r>
          </a:p>
          <a:p>
            <a:pPr lvl="1"/>
            <a:r>
              <a:rPr lang="en-US" dirty="0"/>
              <a:t>Parametric equations.</a:t>
            </a:r>
          </a:p>
          <a:p>
            <a:r>
              <a:rPr lang="en-US" dirty="0"/>
              <a:t>Proxy loads should enable breaking out constituent loads as they are defined.</a:t>
            </a:r>
          </a:p>
          <a:p>
            <a:r>
              <a:rPr lang="en-US" dirty="0"/>
              <a:t>During detail design, all (virtually all) proxy loads should be replaced with the actual equipment that will be installed on the ship.</a:t>
            </a:r>
          </a:p>
          <a:p>
            <a:r>
              <a:rPr lang="en-US" dirty="0"/>
              <a:t>Proxy loads may be used in specific analysis to group multiple loads that have the same connection to the power system.</a:t>
            </a:r>
          </a:p>
          <a:p>
            <a:pPr lvl="1"/>
            <a:r>
              <a:rPr lang="en-US" dirty="0"/>
              <a:t>Enable analysis to be conducted faster.</a:t>
            </a:r>
          </a:p>
        </p:txBody>
      </p:sp>
      <p:sp>
        <p:nvSpPr>
          <p:cNvPr id="4" name="Date Placeholder 3">
            <a:extLst>
              <a:ext uri="{FF2B5EF4-FFF2-40B4-BE49-F238E27FC236}">
                <a16:creationId xmlns:a16="http://schemas.microsoft.com/office/drawing/2014/main" id="{B3D19420-57A2-2C0E-1C4D-96BA2BACD382}"/>
              </a:ext>
            </a:extLst>
          </p:cNvPr>
          <p:cNvSpPr>
            <a:spLocks noGrp="1"/>
          </p:cNvSpPr>
          <p:nvPr>
            <p:ph type="dt" sz="half" idx="10"/>
          </p:nvPr>
        </p:nvSpPr>
        <p:spPr/>
        <p:txBody>
          <a:bodyPr/>
          <a:lstStyle/>
          <a:p>
            <a:r>
              <a:rPr lang="en-US"/>
              <a:t>2/26/2026</a:t>
            </a:r>
            <a:endParaRPr lang="en-US" dirty="0"/>
          </a:p>
        </p:txBody>
      </p:sp>
      <p:sp>
        <p:nvSpPr>
          <p:cNvPr id="5" name="Footer Placeholder 4">
            <a:extLst>
              <a:ext uri="{FF2B5EF4-FFF2-40B4-BE49-F238E27FC236}">
                <a16:creationId xmlns:a16="http://schemas.microsoft.com/office/drawing/2014/main" id="{47228FB6-A3C7-619A-5915-D918C2AB629A}"/>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06C786B7-CCF5-74C7-F600-5A71ED9BE4D8}"/>
              </a:ext>
            </a:extLst>
          </p:cNvPr>
          <p:cNvSpPr>
            <a:spLocks noGrp="1"/>
          </p:cNvSpPr>
          <p:nvPr>
            <p:ph type="sldNum" sz="quarter" idx="12"/>
          </p:nvPr>
        </p:nvSpPr>
        <p:spPr/>
        <p:txBody>
          <a:bodyPr/>
          <a:lstStyle/>
          <a:p>
            <a:fld id="{13E3B7D2-2C23-477A-B7E5-64419E75BE45}" type="slidenum">
              <a:rPr lang="en-US" smtClean="0"/>
              <a:t>12</a:t>
            </a:fld>
            <a:endParaRPr lang="en-US" dirty="0"/>
          </a:p>
        </p:txBody>
      </p:sp>
    </p:spTree>
    <p:extLst>
      <p:ext uri="{BB962C8B-B14F-4D97-AF65-F5344CB8AC3E}">
        <p14:creationId xmlns:p14="http://schemas.microsoft.com/office/powerpoint/2010/main" val="1903507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4E37A-1703-6FB9-2575-109AAB2D8426}"/>
              </a:ext>
            </a:extLst>
          </p:cNvPr>
          <p:cNvSpPr>
            <a:spLocks noGrp="1"/>
          </p:cNvSpPr>
          <p:nvPr>
            <p:ph type="title"/>
          </p:nvPr>
        </p:nvSpPr>
        <p:spPr/>
        <p:txBody>
          <a:bodyPr/>
          <a:lstStyle/>
          <a:p>
            <a:r>
              <a:rPr lang="en-US" dirty="0"/>
              <a:t>Essential Questions</a:t>
            </a:r>
          </a:p>
        </p:txBody>
      </p:sp>
      <p:graphicFrame>
        <p:nvGraphicFramePr>
          <p:cNvPr id="6" name="Content Placeholder 5">
            <a:extLst>
              <a:ext uri="{FF2B5EF4-FFF2-40B4-BE49-F238E27FC236}">
                <a16:creationId xmlns:a16="http://schemas.microsoft.com/office/drawing/2014/main" id="{59DB4A07-2102-4C2B-A526-8C77D69B2590}"/>
              </a:ext>
            </a:extLst>
          </p:cNvPr>
          <p:cNvGraphicFramePr>
            <a:graphicFrameLocks noGrp="1"/>
          </p:cNvGraphicFramePr>
          <p:nvPr>
            <p:ph idx="1"/>
            <p:extLst>
              <p:ext uri="{D42A27DB-BD31-4B8C-83A1-F6EECF244321}">
                <p14:modId xmlns:p14="http://schemas.microsoft.com/office/powerpoint/2010/main" val="2680928470"/>
              </p:ext>
            </p:extLst>
          </p:nvPr>
        </p:nvGraphicFramePr>
        <p:xfrm>
          <a:off x="1280160" y="1690688"/>
          <a:ext cx="10073640" cy="1798320"/>
        </p:xfrm>
        <a:graphic>
          <a:graphicData uri="http://schemas.openxmlformats.org/drawingml/2006/table">
            <a:tbl>
              <a:tblPr/>
              <a:tblGrid>
                <a:gridCol w="7395210">
                  <a:extLst>
                    <a:ext uri="{9D8B030D-6E8A-4147-A177-3AD203B41FA5}">
                      <a16:colId xmlns:a16="http://schemas.microsoft.com/office/drawing/2014/main" val="136993684"/>
                    </a:ext>
                  </a:extLst>
                </a:gridCol>
                <a:gridCol w="2678430">
                  <a:extLst>
                    <a:ext uri="{9D8B030D-6E8A-4147-A177-3AD203B41FA5}">
                      <a16:colId xmlns:a16="http://schemas.microsoft.com/office/drawing/2014/main" val="3524295997"/>
                    </a:ext>
                  </a:extLst>
                </a:gridCol>
              </a:tblGrid>
              <a:tr h="0">
                <a:tc>
                  <a:txBody>
                    <a:bodyPr/>
                    <a:lstStyle/>
                    <a:p>
                      <a:pPr>
                        <a:buNone/>
                      </a:pPr>
                      <a:r>
                        <a:rPr lang="en-US" sz="2000" b="0" i="0" kern="1200" dirty="0">
                          <a:solidFill>
                            <a:schemeClr val="tx1"/>
                          </a:solidFill>
                          <a:effectLst/>
                          <a:latin typeface="+mn-lt"/>
                          <a:ea typeface="+mn-ea"/>
                          <a:cs typeface="+mn-cs"/>
                        </a:rPr>
                        <a:t>When can loads be combined into a single load for the EPLA</a:t>
                      </a:r>
                      <a:r>
                        <a:rPr lang="en-US" sz="2000" kern="1200" dirty="0">
                          <a:solidFill>
                            <a:schemeClr val="tx1"/>
                          </a:solidFill>
                          <a:latin typeface="+mn-lt"/>
                          <a:ea typeface="+mn-ea"/>
                          <a:cs typeface="+mn-cs"/>
                        </a:rPr>
                        <a:t>?</a:t>
                      </a:r>
                    </a:p>
                  </a:txBody>
                  <a:tcPr anchor="ctr">
                    <a:lnL>
                      <a:noFill/>
                    </a:lnL>
                    <a:lnR>
                      <a:noFill/>
                    </a:lnR>
                    <a:lnT>
                      <a:noFill/>
                    </a:lnT>
                    <a:lnB>
                      <a:noFill/>
                    </a:lnB>
                    <a:noFill/>
                  </a:tcPr>
                </a:tc>
                <a:tc>
                  <a:txBody>
                    <a:bodyPr/>
                    <a:lstStyle/>
                    <a:p>
                      <a:pPr>
                        <a:buNone/>
                      </a:pPr>
                      <a:r>
                        <a:rPr lang="en-US" sz="2000" kern="1200" dirty="0">
                          <a:solidFill>
                            <a:schemeClr val="tx1"/>
                          </a:solidFill>
                          <a:latin typeface="+mn-lt"/>
                          <a:ea typeface="+mn-ea"/>
                          <a:cs typeface="+mn-cs"/>
                        </a:rPr>
                        <a:t>Understand</a:t>
                      </a:r>
                    </a:p>
                  </a:txBody>
                  <a:tcPr anchor="ctr">
                    <a:lnL>
                      <a:noFill/>
                    </a:lnL>
                    <a:lnR>
                      <a:noFill/>
                    </a:lnR>
                    <a:lnT>
                      <a:noFill/>
                    </a:lnT>
                    <a:lnB>
                      <a:noFill/>
                    </a:lnB>
                    <a:noFill/>
                  </a:tcPr>
                </a:tc>
                <a:extLst>
                  <a:ext uri="{0D108BD9-81ED-4DB2-BD59-A6C34878D82A}">
                    <a16:rowId xmlns:a16="http://schemas.microsoft.com/office/drawing/2014/main" val="4027165676"/>
                  </a:ext>
                </a:extLst>
              </a:tr>
              <a:tr h="0">
                <a:tc>
                  <a:txBody>
                    <a:bodyPr/>
                    <a:lstStyle/>
                    <a:p>
                      <a:pPr>
                        <a:buNone/>
                      </a:pPr>
                      <a:r>
                        <a:rPr lang="en-US" sz="2000" b="0" i="0" kern="1200" dirty="0">
                          <a:solidFill>
                            <a:schemeClr val="tx1"/>
                          </a:solidFill>
                          <a:effectLst/>
                          <a:latin typeface="+mn-lt"/>
                          <a:ea typeface="+mn-ea"/>
                          <a:cs typeface="+mn-cs"/>
                        </a:rPr>
                        <a:t>How does one identify loads that can be combined and then combine them</a:t>
                      </a:r>
                      <a:r>
                        <a:rPr lang="en-US" sz="2000" kern="1200" dirty="0">
                          <a:solidFill>
                            <a:schemeClr val="tx1"/>
                          </a:solidFill>
                          <a:latin typeface="+mn-lt"/>
                          <a:ea typeface="+mn-ea"/>
                          <a:cs typeface="+mn-cs"/>
                        </a:rPr>
                        <a:t>?</a:t>
                      </a:r>
                      <a:endParaRPr lang="en-US" sz="2000" dirty="0"/>
                    </a:p>
                  </a:txBody>
                  <a:tcPr anchor="ctr">
                    <a:lnL>
                      <a:noFill/>
                    </a:lnL>
                    <a:lnR>
                      <a:noFill/>
                    </a:lnR>
                    <a:lnT>
                      <a:noFill/>
                    </a:lnT>
                    <a:lnB>
                      <a:noFill/>
                    </a:lnB>
                    <a:noFill/>
                  </a:tcPr>
                </a:tc>
                <a:tc>
                  <a:txBody>
                    <a:bodyPr/>
                    <a:lstStyle/>
                    <a:p>
                      <a:pPr>
                        <a:buNone/>
                      </a:pPr>
                      <a:r>
                        <a:rPr lang="en-US" sz="2000" dirty="0"/>
                        <a:t>Apply</a:t>
                      </a:r>
                    </a:p>
                  </a:txBody>
                  <a:tcPr anchor="ctr">
                    <a:lnL>
                      <a:noFill/>
                    </a:lnL>
                    <a:lnR>
                      <a:noFill/>
                    </a:lnR>
                    <a:lnT>
                      <a:noFill/>
                    </a:lnT>
                    <a:lnB>
                      <a:noFill/>
                    </a:lnB>
                    <a:noFill/>
                  </a:tcPr>
                </a:tc>
                <a:extLst>
                  <a:ext uri="{0D108BD9-81ED-4DB2-BD59-A6C34878D82A}">
                    <a16:rowId xmlns:a16="http://schemas.microsoft.com/office/drawing/2014/main" val="2066778763"/>
                  </a:ext>
                </a:extLst>
              </a:tr>
              <a:tr h="0">
                <a:tc>
                  <a:txBody>
                    <a:bodyPr/>
                    <a:lstStyle/>
                    <a:p>
                      <a:pPr>
                        <a:buNone/>
                      </a:pPr>
                      <a:r>
                        <a:rPr lang="en-US" sz="2000" b="0" i="0" kern="1200" dirty="0">
                          <a:solidFill>
                            <a:schemeClr val="tx1"/>
                          </a:solidFill>
                          <a:effectLst/>
                          <a:latin typeface="+mn-lt"/>
                          <a:ea typeface="+mn-ea"/>
                          <a:cs typeface="+mn-cs"/>
                        </a:rPr>
                        <a:t>How does one manage a load that has been combined as detail is refined in the design?</a:t>
                      </a:r>
                      <a:r>
                        <a:rPr lang="en-US" sz="2000" kern="1200" dirty="0">
                          <a:solidFill>
                            <a:schemeClr val="tx1"/>
                          </a:solidFill>
                          <a:latin typeface="+mn-lt"/>
                          <a:ea typeface="+mn-ea"/>
                          <a:cs typeface="+mn-cs"/>
                        </a:rPr>
                        <a:t>	</a:t>
                      </a:r>
                    </a:p>
                  </a:txBody>
                  <a:tcPr anchor="ctr">
                    <a:lnL>
                      <a:noFill/>
                    </a:lnL>
                    <a:lnR>
                      <a:noFill/>
                    </a:lnR>
                    <a:lnT>
                      <a:noFill/>
                    </a:lnT>
                    <a:lnB>
                      <a:noFill/>
                    </a:lnB>
                    <a:noFill/>
                  </a:tcPr>
                </a:tc>
                <a:tc>
                  <a:txBody>
                    <a:bodyPr/>
                    <a:lstStyle/>
                    <a:p>
                      <a:pPr>
                        <a:buNone/>
                      </a:pPr>
                      <a:r>
                        <a:rPr lang="en-US" sz="2000" dirty="0"/>
                        <a:t>Understand</a:t>
                      </a:r>
                    </a:p>
                  </a:txBody>
                  <a:tcPr anchor="ctr">
                    <a:lnL>
                      <a:noFill/>
                    </a:lnL>
                    <a:lnR>
                      <a:noFill/>
                    </a:lnR>
                    <a:lnT>
                      <a:noFill/>
                    </a:lnT>
                    <a:lnB>
                      <a:noFill/>
                    </a:lnB>
                    <a:noFill/>
                  </a:tcPr>
                </a:tc>
                <a:extLst>
                  <a:ext uri="{0D108BD9-81ED-4DB2-BD59-A6C34878D82A}">
                    <a16:rowId xmlns:a16="http://schemas.microsoft.com/office/drawing/2014/main" val="2480842452"/>
                  </a:ext>
                </a:extLst>
              </a:tr>
            </a:tbl>
          </a:graphicData>
        </a:graphic>
      </p:graphicFrame>
      <p:sp>
        <p:nvSpPr>
          <p:cNvPr id="3" name="Slide Number Placeholder 2">
            <a:extLst>
              <a:ext uri="{FF2B5EF4-FFF2-40B4-BE49-F238E27FC236}">
                <a16:creationId xmlns:a16="http://schemas.microsoft.com/office/drawing/2014/main" id="{C52BF393-A538-5620-3A16-5A6CAA075A6D}"/>
              </a:ext>
            </a:extLst>
          </p:cNvPr>
          <p:cNvSpPr>
            <a:spLocks noGrp="1"/>
          </p:cNvSpPr>
          <p:nvPr>
            <p:ph type="sldNum" sz="quarter" idx="12"/>
          </p:nvPr>
        </p:nvSpPr>
        <p:spPr/>
        <p:txBody>
          <a:bodyPr/>
          <a:lstStyle/>
          <a:p>
            <a:fld id="{13E3B7D2-2C23-477A-B7E5-64419E75BE45}" type="slidenum">
              <a:rPr lang="en-US" smtClean="0"/>
              <a:t>2</a:t>
            </a:fld>
            <a:endParaRPr lang="en-US" dirty="0"/>
          </a:p>
        </p:txBody>
      </p:sp>
      <p:sp>
        <p:nvSpPr>
          <p:cNvPr id="5" name="Footer Placeholder 4">
            <a:extLst>
              <a:ext uri="{FF2B5EF4-FFF2-40B4-BE49-F238E27FC236}">
                <a16:creationId xmlns:a16="http://schemas.microsoft.com/office/drawing/2014/main" id="{2187911A-2B07-5A3B-E5D2-AB7AF0E4D199}"/>
              </a:ext>
            </a:extLst>
          </p:cNvPr>
          <p:cNvSpPr>
            <a:spLocks noGrp="1"/>
          </p:cNvSpPr>
          <p:nvPr>
            <p:ph type="ftr" sz="quarter" idx="11"/>
          </p:nvPr>
        </p:nvSpPr>
        <p:spPr/>
        <p:txBody>
          <a:bodyPr/>
          <a:lstStyle/>
          <a:p>
            <a:r>
              <a:rPr lang="en-US" dirty="0"/>
              <a:t>© 2026 by Norbert Doerry                                                                                  This work is licensed via: CC BY 4.0</a:t>
            </a:r>
          </a:p>
        </p:txBody>
      </p:sp>
      <p:sp>
        <p:nvSpPr>
          <p:cNvPr id="7" name="Date Placeholder 6">
            <a:extLst>
              <a:ext uri="{FF2B5EF4-FFF2-40B4-BE49-F238E27FC236}">
                <a16:creationId xmlns:a16="http://schemas.microsoft.com/office/drawing/2014/main" id="{142EC987-552B-0FFD-E1AD-4D23888FAAFC}"/>
              </a:ext>
            </a:extLst>
          </p:cNvPr>
          <p:cNvSpPr>
            <a:spLocks noGrp="1"/>
          </p:cNvSpPr>
          <p:nvPr>
            <p:ph type="dt" sz="half" idx="10"/>
          </p:nvPr>
        </p:nvSpPr>
        <p:spPr/>
        <p:txBody>
          <a:bodyPr/>
          <a:lstStyle/>
          <a:p>
            <a:r>
              <a:rPr lang="en-US"/>
              <a:t>2/26/2026</a:t>
            </a:r>
            <a:endParaRPr lang="en-US" dirty="0"/>
          </a:p>
        </p:txBody>
      </p:sp>
    </p:spTree>
    <p:extLst>
      <p:ext uri="{BB962C8B-B14F-4D97-AF65-F5344CB8AC3E}">
        <p14:creationId xmlns:p14="http://schemas.microsoft.com/office/powerpoint/2010/main" val="2829007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7BD33-4040-127A-1F3D-C4B9FA3FACFC}"/>
              </a:ext>
            </a:extLst>
          </p:cNvPr>
          <p:cNvSpPr>
            <a:spLocks noGrp="1"/>
          </p:cNvSpPr>
          <p:nvPr>
            <p:ph type="title"/>
          </p:nvPr>
        </p:nvSpPr>
        <p:spPr/>
        <p:txBody>
          <a:bodyPr/>
          <a:lstStyle/>
          <a:p>
            <a:r>
              <a:rPr lang="en-US" dirty="0"/>
              <a:t>Introduction</a:t>
            </a:r>
            <a:br>
              <a:rPr lang="en-US" dirty="0"/>
            </a:br>
            <a:r>
              <a:rPr lang="en-US" dirty="0"/>
              <a:t>Proxy Loads</a:t>
            </a:r>
          </a:p>
        </p:txBody>
      </p:sp>
      <p:sp>
        <p:nvSpPr>
          <p:cNvPr id="3" name="Content Placeholder 2">
            <a:extLst>
              <a:ext uri="{FF2B5EF4-FFF2-40B4-BE49-F238E27FC236}">
                <a16:creationId xmlns:a16="http://schemas.microsoft.com/office/drawing/2014/main" id="{462F2F83-AF5C-861F-11E9-9974C9582F3E}"/>
              </a:ext>
            </a:extLst>
          </p:cNvPr>
          <p:cNvSpPr>
            <a:spLocks noGrp="1"/>
          </p:cNvSpPr>
          <p:nvPr>
            <p:ph idx="1"/>
          </p:nvPr>
        </p:nvSpPr>
        <p:spPr>
          <a:xfrm>
            <a:off x="838200" y="1825625"/>
            <a:ext cx="9292119" cy="4351338"/>
          </a:xfrm>
        </p:spPr>
        <p:txBody>
          <a:bodyPr>
            <a:normAutofit fontScale="77500" lnSpcReduction="20000"/>
          </a:bodyPr>
          <a:lstStyle/>
          <a:p>
            <a:r>
              <a:rPr lang="en-US" dirty="0"/>
              <a:t>Proxy loads may represent a group of loads used …</a:t>
            </a:r>
          </a:p>
          <a:p>
            <a:pPr lvl="1"/>
            <a:r>
              <a:rPr lang="en-US" dirty="0"/>
              <a:t>When details of the actual loads are not known, or</a:t>
            </a:r>
          </a:p>
          <a:p>
            <a:pPr lvl="1"/>
            <a:r>
              <a:rPr lang="en-US" dirty="0"/>
              <a:t> When convenient for modeling purposes</a:t>
            </a:r>
          </a:p>
          <a:p>
            <a:pPr lvl="2"/>
            <a:r>
              <a:rPr lang="en-US" dirty="0"/>
              <a:t>Many smaller loads</a:t>
            </a:r>
          </a:p>
          <a:p>
            <a:pPr lvl="2"/>
            <a:r>
              <a:rPr lang="en-US" dirty="0"/>
              <a:t>Modeling does not require individual loads to be modelled.</a:t>
            </a:r>
          </a:p>
          <a:p>
            <a:r>
              <a:rPr lang="en-US" dirty="0"/>
              <a:t>Important to clearly identify what the proxy load represents and associated assumptions.</a:t>
            </a:r>
          </a:p>
          <a:p>
            <a:pPr lvl="1"/>
            <a:r>
              <a:rPr lang="en-US" dirty="0"/>
              <a:t>As design matures, may be beneficial to remove specific loads from the proxy load and model independently</a:t>
            </a:r>
          </a:p>
          <a:p>
            <a:pPr lvl="2"/>
            <a:r>
              <a:rPr lang="en-US" dirty="0"/>
              <a:t>Need to understand how to adjust proxy load characteristics to account for the removal of the specific load</a:t>
            </a:r>
          </a:p>
          <a:p>
            <a:r>
              <a:rPr lang="en-US" dirty="0"/>
              <a:t>Time range of interest impacts modeling proxy loads</a:t>
            </a:r>
          </a:p>
          <a:p>
            <a:pPr lvl="1"/>
            <a:r>
              <a:rPr lang="en-US" dirty="0"/>
              <a:t>Short time range (seconds to minutes) typically used for equipment sizing</a:t>
            </a:r>
          </a:p>
          <a:p>
            <a:pPr lvl="2"/>
            <a:r>
              <a:rPr lang="en-US" dirty="0"/>
              <a:t>~5 seconds used for power electronic based sources</a:t>
            </a:r>
          </a:p>
          <a:p>
            <a:pPr lvl="2"/>
            <a:r>
              <a:rPr lang="en-US" dirty="0"/>
              <a:t>~ 5 minutes used for generator-based sources</a:t>
            </a:r>
          </a:p>
          <a:p>
            <a:pPr lvl="1"/>
            <a:r>
              <a:rPr lang="en-US" dirty="0"/>
              <a:t>24 hours used for 24-hour average calculations.</a:t>
            </a:r>
          </a:p>
        </p:txBody>
      </p:sp>
      <p:sp>
        <p:nvSpPr>
          <p:cNvPr id="4" name="Date Placeholder 3">
            <a:extLst>
              <a:ext uri="{FF2B5EF4-FFF2-40B4-BE49-F238E27FC236}">
                <a16:creationId xmlns:a16="http://schemas.microsoft.com/office/drawing/2014/main" id="{5229D31D-6CA4-B973-7E8E-C466781AA86C}"/>
              </a:ext>
            </a:extLst>
          </p:cNvPr>
          <p:cNvSpPr>
            <a:spLocks noGrp="1"/>
          </p:cNvSpPr>
          <p:nvPr>
            <p:ph type="dt" sz="half" idx="10"/>
          </p:nvPr>
        </p:nvSpPr>
        <p:spPr/>
        <p:txBody>
          <a:bodyPr/>
          <a:lstStyle/>
          <a:p>
            <a:r>
              <a:rPr lang="en-US"/>
              <a:t>2/26/2026</a:t>
            </a:r>
            <a:endParaRPr lang="en-US" dirty="0"/>
          </a:p>
        </p:txBody>
      </p:sp>
      <p:sp>
        <p:nvSpPr>
          <p:cNvPr id="5" name="Footer Placeholder 4">
            <a:extLst>
              <a:ext uri="{FF2B5EF4-FFF2-40B4-BE49-F238E27FC236}">
                <a16:creationId xmlns:a16="http://schemas.microsoft.com/office/drawing/2014/main" id="{C3E1E6DB-27B3-330E-14F4-561A3D71A32E}"/>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944D8A59-5826-DBA6-8F8D-190BA41219AE}"/>
              </a:ext>
            </a:extLst>
          </p:cNvPr>
          <p:cNvSpPr>
            <a:spLocks noGrp="1"/>
          </p:cNvSpPr>
          <p:nvPr>
            <p:ph type="sldNum" sz="quarter" idx="12"/>
          </p:nvPr>
        </p:nvSpPr>
        <p:spPr/>
        <p:txBody>
          <a:bodyPr/>
          <a:lstStyle/>
          <a:p>
            <a:fld id="{13E3B7D2-2C23-477A-B7E5-64419E75BE45}" type="slidenum">
              <a:rPr lang="en-US" smtClean="0"/>
              <a:t>3</a:t>
            </a:fld>
            <a:endParaRPr lang="en-US" dirty="0"/>
          </a:p>
        </p:txBody>
      </p:sp>
    </p:spTree>
    <p:extLst>
      <p:ext uri="{BB962C8B-B14F-4D97-AF65-F5344CB8AC3E}">
        <p14:creationId xmlns:p14="http://schemas.microsoft.com/office/powerpoint/2010/main" val="2968931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4EDFE-690B-0C64-7C83-4E5B4D7C48BB}"/>
              </a:ext>
            </a:extLst>
          </p:cNvPr>
          <p:cNvSpPr>
            <a:spLocks noGrp="1"/>
          </p:cNvSpPr>
          <p:nvPr>
            <p:ph type="title"/>
          </p:nvPr>
        </p:nvSpPr>
        <p:spPr/>
        <p:txBody>
          <a:bodyPr/>
          <a:lstStyle/>
          <a:p>
            <a:r>
              <a:rPr lang="en-US" dirty="0"/>
              <a:t>Conditions for combining loads</a:t>
            </a:r>
          </a:p>
        </p:txBody>
      </p:sp>
      <p:sp>
        <p:nvSpPr>
          <p:cNvPr id="3" name="Content Placeholder 2">
            <a:extLst>
              <a:ext uri="{FF2B5EF4-FFF2-40B4-BE49-F238E27FC236}">
                <a16:creationId xmlns:a16="http://schemas.microsoft.com/office/drawing/2014/main" id="{9D9DA4EF-5249-56BB-519C-D81962246F8D}"/>
              </a:ext>
            </a:extLst>
          </p:cNvPr>
          <p:cNvSpPr>
            <a:spLocks noGrp="1"/>
          </p:cNvSpPr>
          <p:nvPr>
            <p:ph idx="1"/>
          </p:nvPr>
        </p:nvSpPr>
        <p:spPr/>
        <p:txBody>
          <a:bodyPr>
            <a:normAutofit fontScale="77500" lnSpcReduction="20000"/>
          </a:bodyPr>
          <a:lstStyle/>
          <a:p>
            <a:r>
              <a:rPr lang="en-US" dirty="0"/>
              <a:t>Loads have the same connections to the power system for the purpose of the analyses</a:t>
            </a:r>
          </a:p>
          <a:p>
            <a:pPr lvl="1"/>
            <a:r>
              <a:rPr lang="en-US" dirty="0"/>
              <a:t>Depends on what level of distribution is being modeled</a:t>
            </a:r>
          </a:p>
          <a:p>
            <a:pPr lvl="2"/>
            <a:r>
              <a:rPr lang="en-US" dirty="0"/>
              <a:t>Power panel</a:t>
            </a:r>
          </a:p>
          <a:p>
            <a:pPr lvl="2"/>
            <a:r>
              <a:rPr lang="en-US" dirty="0"/>
              <a:t>Load center</a:t>
            </a:r>
          </a:p>
          <a:p>
            <a:pPr lvl="2"/>
            <a:r>
              <a:rPr lang="en-US" dirty="0"/>
              <a:t>Switchboard</a:t>
            </a:r>
          </a:p>
          <a:p>
            <a:r>
              <a:rPr lang="en-US" dirty="0"/>
              <a:t>For the load list, the loads should have the same product breakdown structure identifier</a:t>
            </a:r>
          </a:p>
          <a:p>
            <a:pPr lvl="1"/>
            <a:r>
              <a:rPr lang="en-US" dirty="0"/>
              <a:t>SWBS for US naval ships</a:t>
            </a:r>
          </a:p>
          <a:p>
            <a:pPr lvl="1"/>
            <a:r>
              <a:rPr lang="en-US" dirty="0"/>
              <a:t>A variety of taxonomies for commercial ships</a:t>
            </a:r>
          </a:p>
          <a:p>
            <a:pPr lvl="1"/>
            <a:r>
              <a:rPr lang="en-US" dirty="0"/>
              <a:t>Not required if proxy only created for purpose of simplifying a particular analysis model</a:t>
            </a:r>
          </a:p>
          <a:p>
            <a:r>
              <a:rPr lang="en-US" dirty="0"/>
              <a:t>Two loads that are mutually exclusive, but with same connections to the power system</a:t>
            </a:r>
          </a:p>
          <a:p>
            <a:pPr lvl="1"/>
            <a:r>
              <a:rPr lang="en-US" dirty="0"/>
              <a:t>May simplify load modeling to combine them in a proxy load</a:t>
            </a:r>
          </a:p>
          <a:p>
            <a:pPr lvl="1"/>
            <a:r>
              <a:rPr lang="en-US" dirty="0"/>
              <a:t>Only the “worst-case” load is used for short time range of interest</a:t>
            </a:r>
          </a:p>
          <a:p>
            <a:pPr lvl="1"/>
            <a:r>
              <a:rPr lang="en-US" dirty="0"/>
              <a:t>Both are used for calculating 24-hour averages</a:t>
            </a:r>
          </a:p>
        </p:txBody>
      </p:sp>
      <p:sp>
        <p:nvSpPr>
          <p:cNvPr id="4" name="Date Placeholder 3">
            <a:extLst>
              <a:ext uri="{FF2B5EF4-FFF2-40B4-BE49-F238E27FC236}">
                <a16:creationId xmlns:a16="http://schemas.microsoft.com/office/drawing/2014/main" id="{E26243E7-E286-DD36-D063-3D6D61D0D62E}"/>
              </a:ext>
            </a:extLst>
          </p:cNvPr>
          <p:cNvSpPr>
            <a:spLocks noGrp="1"/>
          </p:cNvSpPr>
          <p:nvPr>
            <p:ph type="dt" sz="half" idx="10"/>
          </p:nvPr>
        </p:nvSpPr>
        <p:spPr/>
        <p:txBody>
          <a:bodyPr/>
          <a:lstStyle/>
          <a:p>
            <a:r>
              <a:rPr lang="en-US"/>
              <a:t>2/26/2026</a:t>
            </a:r>
            <a:endParaRPr lang="en-US" dirty="0"/>
          </a:p>
        </p:txBody>
      </p:sp>
      <p:sp>
        <p:nvSpPr>
          <p:cNvPr id="5" name="Footer Placeholder 4">
            <a:extLst>
              <a:ext uri="{FF2B5EF4-FFF2-40B4-BE49-F238E27FC236}">
                <a16:creationId xmlns:a16="http://schemas.microsoft.com/office/drawing/2014/main" id="{D31726F6-B3FE-3689-316B-F6B77B88452C}"/>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821EF28A-D4B6-B8F1-CBDA-A9A64B688250}"/>
              </a:ext>
            </a:extLst>
          </p:cNvPr>
          <p:cNvSpPr>
            <a:spLocks noGrp="1"/>
          </p:cNvSpPr>
          <p:nvPr>
            <p:ph type="sldNum" sz="quarter" idx="12"/>
          </p:nvPr>
        </p:nvSpPr>
        <p:spPr/>
        <p:txBody>
          <a:bodyPr/>
          <a:lstStyle/>
          <a:p>
            <a:fld id="{13E3B7D2-2C23-477A-B7E5-64419E75BE45}" type="slidenum">
              <a:rPr lang="en-US" smtClean="0"/>
              <a:t>4</a:t>
            </a:fld>
            <a:endParaRPr lang="en-US" dirty="0"/>
          </a:p>
        </p:txBody>
      </p:sp>
    </p:spTree>
    <p:extLst>
      <p:ext uri="{BB962C8B-B14F-4D97-AF65-F5344CB8AC3E}">
        <p14:creationId xmlns:p14="http://schemas.microsoft.com/office/powerpoint/2010/main" val="2979623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65CCD-A260-8D85-B224-95D8646430AA}"/>
              </a:ext>
            </a:extLst>
          </p:cNvPr>
          <p:cNvSpPr>
            <a:spLocks noGrp="1"/>
          </p:cNvSpPr>
          <p:nvPr>
            <p:ph type="title"/>
          </p:nvPr>
        </p:nvSpPr>
        <p:spPr/>
        <p:txBody>
          <a:bodyPr/>
          <a:lstStyle/>
          <a:p>
            <a:r>
              <a:rPr lang="en-US" dirty="0"/>
              <a:t>Examples of load categories to consider for combining into proxy loads</a:t>
            </a:r>
          </a:p>
        </p:txBody>
      </p:sp>
      <p:sp>
        <p:nvSpPr>
          <p:cNvPr id="3" name="Content Placeholder 2">
            <a:extLst>
              <a:ext uri="{FF2B5EF4-FFF2-40B4-BE49-F238E27FC236}">
                <a16:creationId xmlns:a16="http://schemas.microsoft.com/office/drawing/2014/main" id="{C858A92B-9637-1FF9-38A1-D442C5F46F3A}"/>
              </a:ext>
            </a:extLst>
          </p:cNvPr>
          <p:cNvSpPr>
            <a:spLocks noGrp="1"/>
          </p:cNvSpPr>
          <p:nvPr>
            <p:ph sz="half" idx="1"/>
          </p:nvPr>
        </p:nvSpPr>
        <p:spPr/>
        <p:txBody>
          <a:bodyPr>
            <a:normAutofit/>
          </a:bodyPr>
          <a:lstStyle/>
          <a:p>
            <a:r>
              <a:rPr lang="en-US" dirty="0"/>
              <a:t>Electric lighting </a:t>
            </a:r>
          </a:p>
          <a:p>
            <a:r>
              <a:rPr lang="en-US" dirty="0"/>
              <a:t>Electric heaters </a:t>
            </a:r>
          </a:p>
          <a:p>
            <a:r>
              <a:rPr lang="en-US" dirty="0"/>
              <a:t>Fan coil units </a:t>
            </a:r>
          </a:p>
          <a:p>
            <a:r>
              <a:rPr lang="en-US" dirty="0"/>
              <a:t>Ventilation fans </a:t>
            </a:r>
          </a:p>
          <a:p>
            <a:r>
              <a:rPr lang="en-US" dirty="0"/>
              <a:t>Galley equipment </a:t>
            </a:r>
          </a:p>
          <a:p>
            <a:r>
              <a:rPr lang="en-US" dirty="0"/>
              <a:t>Convenience outlets </a:t>
            </a:r>
          </a:p>
          <a:p>
            <a:r>
              <a:rPr lang="en-US" dirty="0"/>
              <a:t>Windshield wipers </a:t>
            </a:r>
          </a:p>
          <a:p>
            <a:r>
              <a:rPr lang="en-US" dirty="0"/>
              <a:t>Data acquisition units </a:t>
            </a:r>
          </a:p>
          <a:p>
            <a:endParaRPr lang="en-US" dirty="0"/>
          </a:p>
          <a:p>
            <a:endParaRPr lang="en-US" dirty="0"/>
          </a:p>
          <a:p>
            <a:endParaRPr lang="en-US" dirty="0"/>
          </a:p>
        </p:txBody>
      </p:sp>
      <p:sp>
        <p:nvSpPr>
          <p:cNvPr id="7" name="Content Placeholder 6">
            <a:extLst>
              <a:ext uri="{FF2B5EF4-FFF2-40B4-BE49-F238E27FC236}">
                <a16:creationId xmlns:a16="http://schemas.microsoft.com/office/drawing/2014/main" id="{07F6D030-EE2C-07F7-D9DC-954633B70B10}"/>
              </a:ext>
            </a:extLst>
          </p:cNvPr>
          <p:cNvSpPr>
            <a:spLocks noGrp="1"/>
          </p:cNvSpPr>
          <p:nvPr>
            <p:ph sz="half" idx="2"/>
          </p:nvPr>
        </p:nvSpPr>
        <p:spPr/>
        <p:txBody>
          <a:bodyPr>
            <a:normAutofit/>
          </a:bodyPr>
          <a:lstStyle/>
          <a:p>
            <a:r>
              <a:rPr lang="en-US" dirty="0"/>
              <a:t>Distributed network equipment </a:t>
            </a:r>
          </a:p>
          <a:p>
            <a:r>
              <a:rPr lang="en-US" dirty="0"/>
              <a:t>Distributed internal communications equipment </a:t>
            </a:r>
          </a:p>
          <a:p>
            <a:r>
              <a:rPr lang="en-US" dirty="0"/>
              <a:t>Water coolers (drinking fountains) </a:t>
            </a:r>
          </a:p>
          <a:p>
            <a:r>
              <a:rPr lang="en-US" dirty="0"/>
              <a:t>Radio equipment </a:t>
            </a:r>
          </a:p>
          <a:p>
            <a:r>
              <a:rPr lang="en-US" dirty="0"/>
              <a:t>Medical and dental equipment </a:t>
            </a:r>
          </a:p>
          <a:p>
            <a:r>
              <a:rPr lang="en-US" dirty="0"/>
              <a:t>Laundry equipment </a:t>
            </a:r>
          </a:p>
          <a:p>
            <a:endParaRPr lang="en-US" dirty="0"/>
          </a:p>
        </p:txBody>
      </p:sp>
      <p:sp>
        <p:nvSpPr>
          <p:cNvPr id="4" name="Date Placeholder 3">
            <a:extLst>
              <a:ext uri="{FF2B5EF4-FFF2-40B4-BE49-F238E27FC236}">
                <a16:creationId xmlns:a16="http://schemas.microsoft.com/office/drawing/2014/main" id="{6C103C29-8424-F313-25FE-CFC2B97468DB}"/>
              </a:ext>
            </a:extLst>
          </p:cNvPr>
          <p:cNvSpPr>
            <a:spLocks noGrp="1"/>
          </p:cNvSpPr>
          <p:nvPr>
            <p:ph type="dt" sz="half" idx="10"/>
          </p:nvPr>
        </p:nvSpPr>
        <p:spPr/>
        <p:txBody>
          <a:bodyPr/>
          <a:lstStyle/>
          <a:p>
            <a:r>
              <a:rPr lang="en-US"/>
              <a:t>2/26/2026</a:t>
            </a:r>
            <a:endParaRPr lang="en-US" dirty="0"/>
          </a:p>
        </p:txBody>
      </p:sp>
      <p:sp>
        <p:nvSpPr>
          <p:cNvPr id="5" name="Footer Placeholder 4">
            <a:extLst>
              <a:ext uri="{FF2B5EF4-FFF2-40B4-BE49-F238E27FC236}">
                <a16:creationId xmlns:a16="http://schemas.microsoft.com/office/drawing/2014/main" id="{0E5DB049-74BC-0083-29EF-19B5A41DADBB}"/>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FDC5C883-0D29-99FB-7DF4-A5C63B22910C}"/>
              </a:ext>
            </a:extLst>
          </p:cNvPr>
          <p:cNvSpPr>
            <a:spLocks noGrp="1"/>
          </p:cNvSpPr>
          <p:nvPr>
            <p:ph type="sldNum" sz="quarter" idx="12"/>
          </p:nvPr>
        </p:nvSpPr>
        <p:spPr/>
        <p:txBody>
          <a:bodyPr/>
          <a:lstStyle/>
          <a:p>
            <a:fld id="{13E3B7D2-2C23-477A-B7E5-64419E75BE45}" type="slidenum">
              <a:rPr lang="en-US" smtClean="0"/>
              <a:t>5</a:t>
            </a:fld>
            <a:endParaRPr lang="en-US" dirty="0"/>
          </a:p>
        </p:txBody>
      </p:sp>
    </p:spTree>
    <p:extLst>
      <p:ext uri="{BB962C8B-B14F-4D97-AF65-F5344CB8AC3E}">
        <p14:creationId xmlns:p14="http://schemas.microsoft.com/office/powerpoint/2010/main" val="1165156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46A24-C191-B85F-507A-3051808F0DB7}"/>
              </a:ext>
            </a:extLst>
          </p:cNvPr>
          <p:cNvSpPr>
            <a:spLocks noGrp="1"/>
          </p:cNvSpPr>
          <p:nvPr>
            <p:ph type="title"/>
          </p:nvPr>
        </p:nvSpPr>
        <p:spPr/>
        <p:txBody>
          <a:bodyPr/>
          <a:lstStyle/>
          <a:p>
            <a:r>
              <a:rPr lang="en-US" dirty="0"/>
              <a:t>Load List nuances</a:t>
            </a:r>
          </a:p>
        </p:txBody>
      </p:sp>
      <p:sp>
        <p:nvSpPr>
          <p:cNvPr id="3" name="Content Placeholder 2">
            <a:extLst>
              <a:ext uri="{FF2B5EF4-FFF2-40B4-BE49-F238E27FC236}">
                <a16:creationId xmlns:a16="http://schemas.microsoft.com/office/drawing/2014/main" id="{48EB1410-A2BF-28F0-E98A-F83DE73E4248}"/>
              </a:ext>
            </a:extLst>
          </p:cNvPr>
          <p:cNvSpPr>
            <a:spLocks noGrp="1"/>
          </p:cNvSpPr>
          <p:nvPr>
            <p:ph sz="half" idx="1"/>
          </p:nvPr>
        </p:nvSpPr>
        <p:spPr/>
        <p:txBody>
          <a:bodyPr>
            <a:normAutofit fontScale="55000" lnSpcReduction="20000"/>
          </a:bodyPr>
          <a:lstStyle/>
          <a:p>
            <a:r>
              <a:rPr lang="en-US" b="1" dirty="0"/>
              <a:t>Location on the ship</a:t>
            </a:r>
            <a:r>
              <a:rPr lang="en-US" dirty="0"/>
              <a:t>: May be left blank if the constituent loads are not collocated. </a:t>
            </a:r>
          </a:p>
          <a:p>
            <a:r>
              <a:rPr lang="en-US" b="1" dirty="0"/>
              <a:t>Identification Plate (nameplate) rating (including units)</a:t>
            </a:r>
            <a:r>
              <a:rPr lang="en-US" dirty="0"/>
              <a:t>: May be left blank. </a:t>
            </a:r>
          </a:p>
          <a:p>
            <a:r>
              <a:rPr lang="en-US" b="1" dirty="0"/>
              <a:t>Connected Load (kW and KVAR)</a:t>
            </a:r>
            <a:r>
              <a:rPr lang="en-US" dirty="0"/>
              <a:t>: Use the sum of the connected loads of the constituent loads. </a:t>
            </a:r>
          </a:p>
          <a:p>
            <a:r>
              <a:rPr lang="en-US" b="1" dirty="0"/>
              <a:t>Peak Load (kW and KVAR)</a:t>
            </a:r>
            <a:r>
              <a:rPr lang="en-US" dirty="0"/>
              <a:t>: If the peak load does not differ substantially from the average load, use the average load; otherwise consider using quasi-steady-state analysis or the zonal load factor method to estimate the peak load. One can also use engineering judgement based on knowledge of the loads and their usage to estimate the peak load. </a:t>
            </a:r>
          </a:p>
          <a:p>
            <a:r>
              <a:rPr lang="en-US" b="1" dirty="0"/>
              <a:t>Load behavior</a:t>
            </a:r>
            <a:r>
              <a:rPr lang="en-US" dirty="0"/>
              <a:t>: Use the load behavior that best matches the combination of all the constituent loads. </a:t>
            </a:r>
          </a:p>
          <a:p>
            <a:r>
              <a:rPr lang="en-US" b="1" dirty="0"/>
              <a:t>Use during different ship operating conditions</a:t>
            </a:r>
            <a:r>
              <a:rPr lang="en-US" dirty="0"/>
              <a:t>: For a given operating condition and ambient condition, if any of the constituent loads are on, then should use TRUE. If all of the constituent loads are off, then should use FALSE. Otherwise use UNKNOWN. </a:t>
            </a:r>
          </a:p>
          <a:p>
            <a:endParaRPr lang="en-US" dirty="0"/>
          </a:p>
        </p:txBody>
      </p:sp>
      <p:sp>
        <p:nvSpPr>
          <p:cNvPr id="4" name="Content Placeholder 3">
            <a:extLst>
              <a:ext uri="{FF2B5EF4-FFF2-40B4-BE49-F238E27FC236}">
                <a16:creationId xmlns:a16="http://schemas.microsoft.com/office/drawing/2014/main" id="{17574426-80D8-AFD9-EF77-459035587E72}"/>
              </a:ext>
            </a:extLst>
          </p:cNvPr>
          <p:cNvSpPr>
            <a:spLocks noGrp="1"/>
          </p:cNvSpPr>
          <p:nvPr>
            <p:ph sz="half" idx="2"/>
          </p:nvPr>
        </p:nvSpPr>
        <p:spPr/>
        <p:txBody>
          <a:bodyPr>
            <a:normAutofit fontScale="55000" lnSpcReduction="20000"/>
          </a:bodyPr>
          <a:lstStyle/>
          <a:p>
            <a:r>
              <a:rPr lang="en-US" b="1" dirty="0"/>
              <a:t>In-rush current demand</a:t>
            </a:r>
            <a:r>
              <a:rPr lang="en-US" dirty="0"/>
              <a:t>: Should be the worst case for the group of loads.</a:t>
            </a:r>
          </a:p>
          <a:p>
            <a:r>
              <a:rPr lang="en-US" b="1" dirty="0"/>
              <a:t>Temperature dependence</a:t>
            </a:r>
            <a:r>
              <a:rPr lang="en-US" dirty="0"/>
              <a:t>: If any of the constituent loads have a temperature dependence, then should be set to TRUE. If all of the constituent loads do not have a temperature dependence, then should be set to FALSE. Otherwise, set to UNKNOWN. </a:t>
            </a:r>
          </a:p>
          <a:p>
            <a:r>
              <a:rPr lang="en-US" b="1" dirty="0"/>
              <a:t>Tolerance to power interruptions</a:t>
            </a:r>
            <a:r>
              <a:rPr lang="en-US" dirty="0"/>
              <a:t>: The lowest tolerance to power interruptions for the group of loads should be used. If only a few loads have a very low tolerance, one should consider moving these loads to their own proxy load; otherwise, the impact on the power system of providing a higher QOS level than needed could be significant. </a:t>
            </a:r>
          </a:p>
          <a:p>
            <a:r>
              <a:rPr lang="en-US" b="1" dirty="0"/>
              <a:t>Load shed priority (mission priority)</a:t>
            </a:r>
            <a:r>
              <a:rPr lang="en-US" dirty="0"/>
              <a:t>: Should use the highest priority of any one load within the group of loads. If only a few loads have a very high priority, one should consider moving these loads to their own proxy load. </a:t>
            </a:r>
          </a:p>
          <a:p>
            <a:endParaRPr lang="en-US" dirty="0"/>
          </a:p>
        </p:txBody>
      </p:sp>
      <p:sp>
        <p:nvSpPr>
          <p:cNvPr id="5" name="Date Placeholder 4">
            <a:extLst>
              <a:ext uri="{FF2B5EF4-FFF2-40B4-BE49-F238E27FC236}">
                <a16:creationId xmlns:a16="http://schemas.microsoft.com/office/drawing/2014/main" id="{E2667177-FA1B-D9FC-C6F3-6498006378A2}"/>
              </a:ext>
            </a:extLst>
          </p:cNvPr>
          <p:cNvSpPr>
            <a:spLocks noGrp="1"/>
          </p:cNvSpPr>
          <p:nvPr>
            <p:ph type="dt" sz="half" idx="10"/>
          </p:nvPr>
        </p:nvSpPr>
        <p:spPr/>
        <p:txBody>
          <a:bodyPr/>
          <a:lstStyle/>
          <a:p>
            <a:r>
              <a:rPr lang="en-US"/>
              <a:t>2/26/2026</a:t>
            </a:r>
            <a:endParaRPr lang="en-US" dirty="0"/>
          </a:p>
        </p:txBody>
      </p:sp>
      <p:sp>
        <p:nvSpPr>
          <p:cNvPr id="6" name="Footer Placeholder 5">
            <a:extLst>
              <a:ext uri="{FF2B5EF4-FFF2-40B4-BE49-F238E27FC236}">
                <a16:creationId xmlns:a16="http://schemas.microsoft.com/office/drawing/2014/main" id="{5CA420EA-4A69-D69B-074A-631FDFBCE46F}"/>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7" name="Slide Number Placeholder 6">
            <a:extLst>
              <a:ext uri="{FF2B5EF4-FFF2-40B4-BE49-F238E27FC236}">
                <a16:creationId xmlns:a16="http://schemas.microsoft.com/office/drawing/2014/main" id="{41C60EB9-EB7E-186B-7475-E1A1A1EDA5F1}"/>
              </a:ext>
            </a:extLst>
          </p:cNvPr>
          <p:cNvSpPr>
            <a:spLocks noGrp="1"/>
          </p:cNvSpPr>
          <p:nvPr>
            <p:ph type="sldNum" sz="quarter" idx="12"/>
          </p:nvPr>
        </p:nvSpPr>
        <p:spPr/>
        <p:txBody>
          <a:bodyPr/>
          <a:lstStyle/>
          <a:p>
            <a:fld id="{13E3B7D2-2C23-477A-B7E5-64419E75BE45}" type="slidenum">
              <a:rPr lang="en-US" smtClean="0"/>
              <a:t>6</a:t>
            </a:fld>
            <a:endParaRPr lang="en-US" dirty="0"/>
          </a:p>
        </p:txBody>
      </p:sp>
    </p:spTree>
    <p:extLst>
      <p:ext uri="{BB962C8B-B14F-4D97-AF65-F5344CB8AC3E}">
        <p14:creationId xmlns:p14="http://schemas.microsoft.com/office/powerpoint/2010/main" val="3750043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0A24502-80DB-4C20-770F-36C0E384BFC1}"/>
              </a:ext>
            </a:extLst>
          </p:cNvPr>
          <p:cNvSpPr>
            <a:spLocks noGrp="1"/>
          </p:cNvSpPr>
          <p:nvPr>
            <p:ph type="title"/>
          </p:nvPr>
        </p:nvSpPr>
        <p:spPr/>
        <p:txBody>
          <a:bodyPr/>
          <a:lstStyle/>
          <a:p>
            <a:r>
              <a:rPr lang="en-US" dirty="0"/>
              <a:t>Load factors for load factor analysis</a:t>
            </a:r>
            <a:br>
              <a:rPr lang="en-US" dirty="0"/>
            </a:br>
            <a:r>
              <a:rPr lang="en-US" dirty="0"/>
              <a:t>(short time range of interest)</a:t>
            </a:r>
          </a:p>
        </p:txBody>
      </p:sp>
      <p:sp>
        <p:nvSpPr>
          <p:cNvPr id="9" name="Content Placeholder 8">
            <a:extLst>
              <a:ext uri="{FF2B5EF4-FFF2-40B4-BE49-F238E27FC236}">
                <a16:creationId xmlns:a16="http://schemas.microsoft.com/office/drawing/2014/main" id="{E97CAE58-32F3-83A7-4DA6-14AD6A1E5284}"/>
              </a:ext>
            </a:extLst>
          </p:cNvPr>
          <p:cNvSpPr>
            <a:spLocks noGrp="1"/>
          </p:cNvSpPr>
          <p:nvPr>
            <p:ph idx="1"/>
          </p:nvPr>
        </p:nvSpPr>
        <p:spPr>
          <a:xfrm>
            <a:off x="838200" y="1767156"/>
            <a:ext cx="10515600" cy="4589194"/>
          </a:xfrm>
        </p:spPr>
        <p:txBody>
          <a:bodyPr>
            <a:normAutofit lnSpcReduction="10000"/>
          </a:bodyPr>
          <a:lstStyle/>
          <a:p>
            <a:r>
              <a:rPr lang="en-US" sz="1600" dirty="0"/>
              <a:t>Quasi-steady state simulation of all constituent loads</a:t>
            </a:r>
          </a:p>
          <a:p>
            <a:pPr lvl="1"/>
            <a:r>
              <a:rPr lang="en-US" sz="1400" dirty="0"/>
              <a:t>If the loads are pulsed, cyclic, multi-mode, or not continuously on, and partially or completely coordinated via coordinated control action or other means.</a:t>
            </a:r>
          </a:p>
          <a:p>
            <a:pPr lvl="1"/>
            <a:r>
              <a:rPr lang="en-US" sz="1400" dirty="0"/>
              <a:t>At each point in time, the average of the power consumed by the loads over the previous time range of interest is calculated. </a:t>
            </a:r>
          </a:p>
          <a:p>
            <a:pPr lvl="1"/>
            <a:r>
              <a:rPr lang="en-US" sz="1400" dirty="0"/>
              <a:t>The load factor is the highest value of this average divided by the proxy load’s connected load. </a:t>
            </a:r>
          </a:p>
          <a:p>
            <a:r>
              <a:rPr lang="en-US" sz="1600" dirty="0"/>
              <a:t>Quasi-steady state simulation of individual loads</a:t>
            </a:r>
          </a:p>
          <a:p>
            <a:pPr lvl="1"/>
            <a:r>
              <a:rPr lang="en-US" sz="1400" dirty="0"/>
              <a:t>If the loads are pulsed, cyclic, multi-mode, or not continuously on, and not coordinated via control action or other means.</a:t>
            </a:r>
          </a:p>
          <a:p>
            <a:pPr lvl="1"/>
            <a:r>
              <a:rPr lang="en-US" sz="1400" dirty="0"/>
              <a:t>Quasi-steady state simulation is used to determine the highest average consumed by each load over the time range of interest.</a:t>
            </a:r>
          </a:p>
          <a:p>
            <a:pPr lvl="1"/>
            <a:r>
              <a:rPr lang="en-US" sz="1400" dirty="0"/>
              <a:t>The load factor of the proxy load is the sum of the highest average of the loads divided by the proxy load’s connected load.</a:t>
            </a:r>
          </a:p>
          <a:p>
            <a:r>
              <a:rPr lang="en-US" sz="1600" dirty="0"/>
              <a:t>Use of zonal load factor method</a:t>
            </a:r>
          </a:p>
          <a:p>
            <a:pPr lvl="1"/>
            <a:r>
              <a:rPr lang="en-US" sz="1400" dirty="0"/>
              <a:t>Only requires 24-hour average load factor, peak power, and connected load for each constituent load.</a:t>
            </a:r>
          </a:p>
          <a:p>
            <a:pPr lvl="1"/>
            <a:r>
              <a:rPr lang="en-US" sz="1400" dirty="0"/>
              <a:t>Combine using zonal load factor method</a:t>
            </a:r>
          </a:p>
          <a:p>
            <a:pPr lvl="1"/>
            <a:r>
              <a:rPr lang="en-US" sz="1400" dirty="0"/>
              <a:t>The load factor of the proxy load is the zonal total operating load divided by the proxy load’s connected load. </a:t>
            </a:r>
          </a:p>
          <a:p>
            <a:r>
              <a:rPr lang="en-US" sz="1600" dirty="0"/>
              <a:t>Combining individual load factors</a:t>
            </a:r>
          </a:p>
          <a:p>
            <a:pPr lvl="1"/>
            <a:r>
              <a:rPr lang="en-US" sz="1400" dirty="0"/>
              <a:t>Appropriate if all the constituent loads draw relatively constant power.</a:t>
            </a:r>
          </a:p>
          <a:p>
            <a:pPr lvl="1"/>
            <a:r>
              <a:rPr lang="en-US" sz="1400" dirty="0"/>
              <a:t>The sum of the individual load factors multiplied by the individual load connected loads is calculated</a:t>
            </a:r>
          </a:p>
          <a:p>
            <a:pPr lvl="1"/>
            <a:r>
              <a:rPr lang="en-US" sz="1400" dirty="0"/>
              <a:t>This sum is divided by the proxy load’s connected load to obtain he proxy load’s load factor.</a:t>
            </a:r>
          </a:p>
        </p:txBody>
      </p:sp>
      <p:sp>
        <p:nvSpPr>
          <p:cNvPr id="5" name="Date Placeholder 4">
            <a:extLst>
              <a:ext uri="{FF2B5EF4-FFF2-40B4-BE49-F238E27FC236}">
                <a16:creationId xmlns:a16="http://schemas.microsoft.com/office/drawing/2014/main" id="{E8B5F77C-D900-2C0C-5D67-000B171F4946}"/>
              </a:ext>
            </a:extLst>
          </p:cNvPr>
          <p:cNvSpPr>
            <a:spLocks noGrp="1"/>
          </p:cNvSpPr>
          <p:nvPr>
            <p:ph type="dt" sz="half" idx="10"/>
          </p:nvPr>
        </p:nvSpPr>
        <p:spPr/>
        <p:txBody>
          <a:bodyPr/>
          <a:lstStyle/>
          <a:p>
            <a:r>
              <a:rPr lang="en-US"/>
              <a:t>2/26/2026</a:t>
            </a:r>
            <a:endParaRPr lang="en-US" dirty="0"/>
          </a:p>
        </p:txBody>
      </p:sp>
      <p:sp>
        <p:nvSpPr>
          <p:cNvPr id="6" name="Footer Placeholder 5">
            <a:extLst>
              <a:ext uri="{FF2B5EF4-FFF2-40B4-BE49-F238E27FC236}">
                <a16:creationId xmlns:a16="http://schemas.microsoft.com/office/drawing/2014/main" id="{E601ECBF-6E5F-05B1-8F7E-F6550D4300B4}"/>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7" name="Slide Number Placeholder 6">
            <a:extLst>
              <a:ext uri="{FF2B5EF4-FFF2-40B4-BE49-F238E27FC236}">
                <a16:creationId xmlns:a16="http://schemas.microsoft.com/office/drawing/2014/main" id="{DADD59F4-FC49-03F3-CBE4-A2ED666FC5F3}"/>
              </a:ext>
            </a:extLst>
          </p:cNvPr>
          <p:cNvSpPr>
            <a:spLocks noGrp="1"/>
          </p:cNvSpPr>
          <p:nvPr>
            <p:ph type="sldNum" sz="quarter" idx="12"/>
          </p:nvPr>
        </p:nvSpPr>
        <p:spPr/>
        <p:txBody>
          <a:bodyPr/>
          <a:lstStyle/>
          <a:p>
            <a:fld id="{13E3B7D2-2C23-477A-B7E5-64419E75BE45}" type="slidenum">
              <a:rPr lang="en-US" smtClean="0"/>
              <a:t>7</a:t>
            </a:fld>
            <a:endParaRPr lang="en-US" dirty="0"/>
          </a:p>
        </p:txBody>
      </p:sp>
    </p:spTree>
    <p:extLst>
      <p:ext uri="{BB962C8B-B14F-4D97-AF65-F5344CB8AC3E}">
        <p14:creationId xmlns:p14="http://schemas.microsoft.com/office/powerpoint/2010/main" val="189745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2BF00-B19B-37A8-16BB-8AEB75E8C7C3}"/>
              </a:ext>
            </a:extLst>
          </p:cNvPr>
          <p:cNvSpPr>
            <a:spLocks noGrp="1"/>
          </p:cNvSpPr>
          <p:nvPr>
            <p:ph type="title"/>
          </p:nvPr>
        </p:nvSpPr>
        <p:spPr/>
        <p:txBody>
          <a:bodyPr/>
          <a:lstStyle/>
          <a:p>
            <a:r>
              <a:rPr lang="en-US" dirty="0"/>
              <a:t>Load factors for load factor analysis</a:t>
            </a:r>
            <a:br>
              <a:rPr lang="en-US" dirty="0"/>
            </a:br>
            <a:r>
              <a:rPr lang="en-US" dirty="0"/>
              <a:t>(24 hour time range of interest)</a:t>
            </a:r>
          </a:p>
        </p:txBody>
      </p:sp>
      <p:sp>
        <p:nvSpPr>
          <p:cNvPr id="3" name="Content Placeholder 2">
            <a:extLst>
              <a:ext uri="{FF2B5EF4-FFF2-40B4-BE49-F238E27FC236}">
                <a16:creationId xmlns:a16="http://schemas.microsoft.com/office/drawing/2014/main" id="{B29FC21C-E242-D05A-DBBB-F771A083267D}"/>
              </a:ext>
            </a:extLst>
          </p:cNvPr>
          <p:cNvSpPr>
            <a:spLocks noGrp="1"/>
          </p:cNvSpPr>
          <p:nvPr>
            <p:ph idx="1"/>
          </p:nvPr>
        </p:nvSpPr>
        <p:spPr/>
        <p:txBody>
          <a:bodyPr/>
          <a:lstStyle/>
          <a:p>
            <a:r>
              <a:rPr lang="en-US" dirty="0"/>
              <a:t>Sum estimates of energy (kWh) consumed by each constituent load over 24 hours.</a:t>
            </a:r>
          </a:p>
          <a:p>
            <a:r>
              <a:rPr lang="en-US" dirty="0"/>
              <a:t>Proxy load factor is the sum divided by 24 and the proxy load’s connected load.</a:t>
            </a:r>
          </a:p>
          <a:p>
            <a:r>
              <a:rPr lang="en-US" dirty="0"/>
              <a:t>Energy consumed by a constituent load may be estimated several ways:</a:t>
            </a:r>
          </a:p>
          <a:p>
            <a:pPr lvl="1"/>
            <a:r>
              <a:rPr lang="en-US" dirty="0"/>
              <a:t>Quasi-steady state analysis may be used, or</a:t>
            </a:r>
          </a:p>
          <a:p>
            <a:pPr lvl="1"/>
            <a:r>
              <a:rPr lang="en-US" dirty="0"/>
              <a:t>Analogy to other ships, or</a:t>
            </a:r>
          </a:p>
          <a:p>
            <a:pPr lvl="1"/>
            <a:r>
              <a:rPr lang="en-US" dirty="0"/>
              <a:t>Default load factors from IEEE Std 45.1 or DPC 310-1.</a:t>
            </a:r>
          </a:p>
          <a:p>
            <a:endParaRPr lang="en-US" dirty="0"/>
          </a:p>
        </p:txBody>
      </p:sp>
      <p:sp>
        <p:nvSpPr>
          <p:cNvPr id="4" name="Date Placeholder 3">
            <a:extLst>
              <a:ext uri="{FF2B5EF4-FFF2-40B4-BE49-F238E27FC236}">
                <a16:creationId xmlns:a16="http://schemas.microsoft.com/office/drawing/2014/main" id="{8F9433BB-9CA9-FBC2-0EE0-0D735752D527}"/>
              </a:ext>
            </a:extLst>
          </p:cNvPr>
          <p:cNvSpPr>
            <a:spLocks noGrp="1"/>
          </p:cNvSpPr>
          <p:nvPr>
            <p:ph type="dt" sz="half" idx="10"/>
          </p:nvPr>
        </p:nvSpPr>
        <p:spPr/>
        <p:txBody>
          <a:bodyPr/>
          <a:lstStyle/>
          <a:p>
            <a:r>
              <a:rPr lang="en-US"/>
              <a:t>2/26/2026</a:t>
            </a:r>
            <a:endParaRPr lang="en-US" dirty="0"/>
          </a:p>
        </p:txBody>
      </p:sp>
      <p:sp>
        <p:nvSpPr>
          <p:cNvPr id="5" name="Footer Placeholder 4">
            <a:extLst>
              <a:ext uri="{FF2B5EF4-FFF2-40B4-BE49-F238E27FC236}">
                <a16:creationId xmlns:a16="http://schemas.microsoft.com/office/drawing/2014/main" id="{0B61FE6C-86BA-1E4F-09FB-A4F1E9C774C5}"/>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05469EDB-09BD-9E11-777A-ED92DCB7B7BF}"/>
              </a:ext>
            </a:extLst>
          </p:cNvPr>
          <p:cNvSpPr>
            <a:spLocks noGrp="1"/>
          </p:cNvSpPr>
          <p:nvPr>
            <p:ph type="sldNum" sz="quarter" idx="12"/>
          </p:nvPr>
        </p:nvSpPr>
        <p:spPr/>
        <p:txBody>
          <a:bodyPr/>
          <a:lstStyle/>
          <a:p>
            <a:fld id="{13E3B7D2-2C23-477A-B7E5-64419E75BE45}" type="slidenum">
              <a:rPr lang="en-US" smtClean="0"/>
              <a:t>8</a:t>
            </a:fld>
            <a:endParaRPr lang="en-US" dirty="0"/>
          </a:p>
        </p:txBody>
      </p:sp>
    </p:spTree>
    <p:extLst>
      <p:ext uri="{BB962C8B-B14F-4D97-AF65-F5344CB8AC3E}">
        <p14:creationId xmlns:p14="http://schemas.microsoft.com/office/powerpoint/2010/main" val="616504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56611-4A93-13B9-F9C7-5C6915CB1379}"/>
              </a:ext>
            </a:extLst>
          </p:cNvPr>
          <p:cNvSpPr>
            <a:spLocks noGrp="1"/>
          </p:cNvSpPr>
          <p:nvPr>
            <p:ph type="title"/>
          </p:nvPr>
        </p:nvSpPr>
        <p:spPr/>
        <p:txBody>
          <a:bodyPr/>
          <a:lstStyle/>
          <a:p>
            <a:r>
              <a:rPr lang="en-US" dirty="0"/>
              <a:t>Peak load for zonal load factor analysis</a:t>
            </a:r>
          </a:p>
        </p:txBody>
      </p:sp>
      <p:sp>
        <p:nvSpPr>
          <p:cNvPr id="3" name="Content Placeholder 2">
            <a:extLst>
              <a:ext uri="{FF2B5EF4-FFF2-40B4-BE49-F238E27FC236}">
                <a16:creationId xmlns:a16="http://schemas.microsoft.com/office/drawing/2014/main" id="{A93CA410-1B87-8554-875D-B7F7108EBA45}"/>
              </a:ext>
            </a:extLst>
          </p:cNvPr>
          <p:cNvSpPr>
            <a:spLocks noGrp="1"/>
          </p:cNvSpPr>
          <p:nvPr>
            <p:ph idx="1"/>
          </p:nvPr>
        </p:nvSpPr>
        <p:spPr/>
        <p:txBody>
          <a:bodyPr/>
          <a:lstStyle/>
          <a:p>
            <a:r>
              <a:rPr lang="en-US" dirty="0"/>
              <a:t>Zonal load factor method requires for the proxy load …</a:t>
            </a:r>
          </a:p>
          <a:p>
            <a:pPr lvl="1"/>
            <a:r>
              <a:rPr lang="en-US" dirty="0"/>
              <a:t>24-hour average load factor (from load factor analysis)</a:t>
            </a:r>
          </a:p>
          <a:p>
            <a:pPr lvl="1"/>
            <a:r>
              <a:rPr lang="en-US" dirty="0"/>
              <a:t>Connected load (sum of connected loads of constituent loads)</a:t>
            </a:r>
          </a:p>
          <a:p>
            <a:pPr lvl="1"/>
            <a:r>
              <a:rPr lang="en-US" dirty="0"/>
              <a:t>Peak Load</a:t>
            </a:r>
          </a:p>
          <a:p>
            <a:r>
              <a:rPr lang="en-US" dirty="0"/>
              <a:t>Peak Load estimation for a proxy load methods:</a:t>
            </a:r>
          </a:p>
          <a:p>
            <a:pPr lvl="1"/>
            <a:r>
              <a:rPr lang="en-US" dirty="0"/>
              <a:t>Sum peak loads of all constituent loads; likely too conservative</a:t>
            </a:r>
          </a:p>
          <a:p>
            <a:pPr lvl="1"/>
            <a:r>
              <a:rPr lang="en-US" dirty="0"/>
              <a:t>Quasi-steady state load analysis; use highest sum of all constituent loads across the simulation time period</a:t>
            </a:r>
          </a:p>
          <a:p>
            <a:pPr lvl="1"/>
            <a:r>
              <a:rPr lang="en-US" dirty="0"/>
              <a:t>Use zonal load factor analysis on all constituent loads; peak load for the proxy load is the zonal total operating load</a:t>
            </a:r>
          </a:p>
          <a:p>
            <a:pPr lvl="1"/>
            <a:endParaRPr lang="en-US" dirty="0"/>
          </a:p>
          <a:p>
            <a:pPr lvl="1"/>
            <a:endParaRPr lang="en-US" dirty="0"/>
          </a:p>
        </p:txBody>
      </p:sp>
      <p:sp>
        <p:nvSpPr>
          <p:cNvPr id="4" name="Date Placeholder 3">
            <a:extLst>
              <a:ext uri="{FF2B5EF4-FFF2-40B4-BE49-F238E27FC236}">
                <a16:creationId xmlns:a16="http://schemas.microsoft.com/office/drawing/2014/main" id="{52CC5977-3E1D-DADB-6D4E-C5B4A764694E}"/>
              </a:ext>
            </a:extLst>
          </p:cNvPr>
          <p:cNvSpPr>
            <a:spLocks noGrp="1"/>
          </p:cNvSpPr>
          <p:nvPr>
            <p:ph type="dt" sz="half" idx="10"/>
          </p:nvPr>
        </p:nvSpPr>
        <p:spPr/>
        <p:txBody>
          <a:bodyPr/>
          <a:lstStyle/>
          <a:p>
            <a:r>
              <a:rPr lang="en-US"/>
              <a:t>2/26/2026</a:t>
            </a:r>
            <a:endParaRPr lang="en-US" dirty="0"/>
          </a:p>
        </p:txBody>
      </p:sp>
      <p:sp>
        <p:nvSpPr>
          <p:cNvPr id="5" name="Footer Placeholder 4">
            <a:extLst>
              <a:ext uri="{FF2B5EF4-FFF2-40B4-BE49-F238E27FC236}">
                <a16:creationId xmlns:a16="http://schemas.microsoft.com/office/drawing/2014/main" id="{AFD330F9-D19D-6474-8460-95AC11CD6277}"/>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973FE800-8F99-3EDF-0F35-6F688D7AD944}"/>
              </a:ext>
            </a:extLst>
          </p:cNvPr>
          <p:cNvSpPr>
            <a:spLocks noGrp="1"/>
          </p:cNvSpPr>
          <p:nvPr>
            <p:ph type="sldNum" sz="quarter" idx="12"/>
          </p:nvPr>
        </p:nvSpPr>
        <p:spPr/>
        <p:txBody>
          <a:bodyPr/>
          <a:lstStyle/>
          <a:p>
            <a:fld id="{13E3B7D2-2C23-477A-B7E5-64419E75BE45}" type="slidenum">
              <a:rPr lang="en-US" smtClean="0"/>
              <a:t>9</a:t>
            </a:fld>
            <a:endParaRPr lang="en-US" dirty="0"/>
          </a:p>
        </p:txBody>
      </p:sp>
    </p:spTree>
    <p:extLst>
      <p:ext uri="{BB962C8B-B14F-4D97-AF65-F5344CB8AC3E}">
        <p14:creationId xmlns:p14="http://schemas.microsoft.com/office/powerpoint/2010/main" val="255740724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9171</TotalTime>
  <Words>1605</Words>
  <Application>Microsoft Office PowerPoint</Application>
  <PresentationFormat>Widescreen</PresentationFormat>
  <Paragraphs>151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1_Office Theme</vt:lpstr>
      <vt:lpstr>Combining Loads  Revision of 26 February 2026</vt:lpstr>
      <vt:lpstr>Essential Questions</vt:lpstr>
      <vt:lpstr>Introduction Proxy Loads</vt:lpstr>
      <vt:lpstr>Conditions for combining loads</vt:lpstr>
      <vt:lpstr>Examples of load categories to consider for combining into proxy loads</vt:lpstr>
      <vt:lpstr>Load List nuances</vt:lpstr>
      <vt:lpstr>Load factors for load factor analysis (short time range of interest)</vt:lpstr>
      <vt:lpstr>Load factors for load factor analysis (24 hour time range of interest)</vt:lpstr>
      <vt:lpstr>Peak load for zonal load factor analysis</vt:lpstr>
      <vt:lpstr>Combining stochastic models</vt:lpstr>
      <vt:lpstr>Combining load simulation models</vt:lpstr>
      <vt:lpstr>Managing proxy loads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Combining Loads</dc:title>
  <dc:creator>Norbert Doerry</dc:creator>
  <cp:lastModifiedBy>Norbert Doerry</cp:lastModifiedBy>
  <cp:revision>155</cp:revision>
  <dcterms:created xsi:type="dcterms:W3CDTF">2025-04-03T12:58:23Z</dcterms:created>
  <dcterms:modified xsi:type="dcterms:W3CDTF">2026-02-25T11:10:28Z</dcterms:modified>
</cp:coreProperties>
</file>